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8"/>
  </p:notesMasterIdLst>
  <p:handoutMasterIdLst>
    <p:handoutMasterId r:id="rId49"/>
  </p:handoutMasterIdLst>
  <p:sldIdLst>
    <p:sldId id="257" r:id="rId5"/>
    <p:sldId id="268" r:id="rId6"/>
    <p:sldId id="259" r:id="rId7"/>
    <p:sldId id="269" r:id="rId8"/>
    <p:sldId id="271" r:id="rId9"/>
    <p:sldId id="277" r:id="rId10"/>
    <p:sldId id="270" r:id="rId11"/>
    <p:sldId id="273" r:id="rId12"/>
    <p:sldId id="274" r:id="rId13"/>
    <p:sldId id="275" r:id="rId14"/>
    <p:sldId id="276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307" r:id="rId26"/>
    <p:sldId id="308" r:id="rId27"/>
    <p:sldId id="288" r:id="rId28"/>
    <p:sldId id="309" r:id="rId29"/>
    <p:sldId id="289" r:id="rId30"/>
    <p:sldId id="290" r:id="rId31"/>
    <p:sldId id="292" r:id="rId32"/>
    <p:sldId id="293" r:id="rId33"/>
    <p:sldId id="306" r:id="rId34"/>
    <p:sldId id="294" r:id="rId35"/>
    <p:sldId id="295" r:id="rId36"/>
    <p:sldId id="296" r:id="rId37"/>
    <p:sldId id="297" r:id="rId38"/>
    <p:sldId id="299" r:id="rId39"/>
    <p:sldId id="310" r:id="rId40"/>
    <p:sldId id="300" r:id="rId41"/>
    <p:sldId id="301" r:id="rId42"/>
    <p:sldId id="302" r:id="rId43"/>
    <p:sldId id="298" r:id="rId44"/>
    <p:sldId id="303" r:id="rId45"/>
    <p:sldId id="305" r:id="rId46"/>
    <p:sldId id="304" r:id="rId47"/>
  </p:sldIdLst>
  <p:sldSz cx="12188825" cy="6858000"/>
  <p:notesSz cx="6858000" cy="9144000"/>
  <p:defaultTextStyle>
    <a:defPPr rtl="0">
      <a:defRPr lang="th-TH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ส่วนเริ่มต้น" id="{B3B9C266-D732-4094-B7BC-05594BDD0603}">
          <p14:sldIdLst>
            <p14:sldId id="257"/>
            <p14:sldId id="268"/>
            <p14:sldId id="259"/>
            <p14:sldId id="269"/>
            <p14:sldId id="271"/>
            <p14:sldId id="277"/>
            <p14:sldId id="270"/>
            <p14:sldId id="273"/>
            <p14:sldId id="274"/>
            <p14:sldId id="275"/>
            <p14:sldId id="276"/>
            <p14:sldId id="278"/>
            <p14:sldId id="279"/>
          </p14:sldIdLst>
        </p14:section>
        <p14:section name="(ส่วนที่ไม่มีชื่อ)" id="{F16266AF-B22E-4FB5-900D-EEAD16833BEE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307"/>
            <p14:sldId id="308"/>
            <p14:sldId id="288"/>
            <p14:sldId id="309"/>
            <p14:sldId id="289"/>
            <p14:sldId id="290"/>
            <p14:sldId id="292"/>
            <p14:sldId id="293"/>
            <p14:sldId id="306"/>
            <p14:sldId id="294"/>
            <p14:sldId id="295"/>
            <p14:sldId id="296"/>
            <p14:sldId id="297"/>
            <p14:sldId id="299"/>
            <p14:sldId id="310"/>
            <p14:sldId id="300"/>
            <p14:sldId id="301"/>
            <p14:sldId id="302"/>
            <p14:sldId id="298"/>
            <p14:sldId id="303"/>
            <p14:sldId id="305"/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732"/>
    <a:srgbClr val="CB3837"/>
    <a:srgbClr val="F8DB4E"/>
    <a:srgbClr val="F5DA55"/>
    <a:srgbClr val="F6E21E"/>
    <a:srgbClr val="026E00"/>
    <a:srgbClr val="839721"/>
    <a:srgbClr val="FFCC00"/>
    <a:srgbClr val="394404"/>
    <a:srgbClr val="5F6F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64" autoAdjust="0"/>
    <p:restoredTop sz="89806" autoAdjust="0"/>
  </p:normalViewPr>
  <p:slideViewPr>
    <p:cSldViewPr>
      <p:cViewPr varScale="1">
        <p:scale>
          <a:sx n="89" d="100"/>
          <a:sy n="89" d="100"/>
        </p:scale>
        <p:origin x="605" y="77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280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E54E09C7-CB08-4976-820A-74576DB0CE5D}" type="datetime1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18/12/61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th-TH">
                <a:latin typeface="Leelawadee" panose="020B0502040204020203" pitchFamily="34" charset="-34"/>
                <a:cs typeface="Leelawadee" panose="020B0502040204020203" pitchFamily="34" charset="-34"/>
              </a:rPr>
              <a:pPr algn="r" rtl="0"/>
              <a:t>‹#›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35DF1DDF-362D-4D18-98FF-1FECAE6E4FE2}" type="datetime1">
              <a:rPr lang="th-TH" smtClean="0"/>
              <a:pPr/>
              <a:t>18/12/61</a:t>
            </a:fld>
            <a:endParaRPr lang="th-TH" dirty="0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h-TH" dirty="0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3EBA5BD7-F043-4D1B-AA17-CD412FC534DE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EBA5BD7-F043-4D1B-AA17-CD412FC534DE}" type="slidenum">
              <a:rPr lang="th-TH" smtClean="0"/>
              <a:t>1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23861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EBA5BD7-F043-4D1B-AA17-CD412FC534DE}" type="slidenum">
              <a:rPr lang="th-TH" smtClean="0"/>
              <a:t>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052530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EBA5BD7-F043-4D1B-AA17-CD412FC534DE}" type="slidenum">
              <a:rPr lang="th-TH" smtClean="0"/>
              <a:t>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202571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EBA5BD7-F043-4D1B-AA17-CD412FC534DE}" type="slidenum">
              <a:rPr lang="th-TH" smtClean="0"/>
              <a:t>7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836419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EBA5BD7-F043-4D1B-AA17-CD412FC534DE}" type="slidenum">
              <a:rPr lang="th-TH" smtClean="0"/>
              <a:t>9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30177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เส้นทแยงมุม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ตัวเชื่อมต่อตรง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ตัวเชื่อมต่อตรง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ตัวเชื่อมต่อตรง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เส้นด้านล่าง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รูปแบบอิสระ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0" name="รูปแบบอิสระ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1" name="รูปแบบอิสระ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</p:grpSp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th-TH"/>
              <a:t>คลิกเพื่อแก้ไขสไตล์ชื่อเรื่องรองต้นแบบ</a:t>
            </a:r>
            <a:endParaRPr lang="th-TH" dirty="0"/>
          </a:p>
        </p:txBody>
      </p:sp>
      <p:sp>
        <p:nvSpPr>
          <p:cNvPr id="22" name="ตัวแทนวันที่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730796BA-1D81-4409-85E8-C6837D6AB849}" type="datetime1">
              <a:rPr lang="th-TH" smtClean="0"/>
              <a:pPr/>
              <a:t>18/12/61</a:t>
            </a:fld>
            <a:endParaRPr lang="th-TH" dirty="0"/>
          </a:p>
        </p:txBody>
      </p:sp>
      <p:sp>
        <p:nvSpPr>
          <p:cNvPr id="23" name="ตัวแทนท้ายกระดาษ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24" name="ตัวแทนหมายเลขสไลด์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C014DD1E-5D91-48A3-AD6D-45FBA980D106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th-TH"/>
              <a:t>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th-TH" dirty="0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30796BA-1D81-4409-85E8-C6837D6AB849}" type="datetime1">
              <a:rPr lang="th-TH" smtClean="0"/>
              <a:pPr/>
              <a:t>18/12/61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ชื่อเรื่องแนวตั้งและข้อควา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th-TH"/>
              <a:t>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th-TH" dirty="0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30796BA-1D81-4409-85E8-C6837D6AB849}" type="datetime1">
              <a:rPr lang="th-TH" smtClean="0"/>
              <a:pPr/>
              <a:t>18/12/61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th-TH"/>
              <a:t>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th-TH" dirty="0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30796BA-1D81-4409-85E8-C6837D6AB849}" type="datetime1">
              <a:rPr lang="th-TH" smtClean="0"/>
              <a:pPr/>
              <a:t>18/12/61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เส้นทแยงมุม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ตัวเชื่อมต่อตรง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ตัวเชื่อมต่อตรง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ตัวเชื่อมต่อตรง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30796BA-1D81-4409-85E8-C6837D6AB849}" type="datetime1">
              <a:rPr lang="th-TH" smtClean="0"/>
              <a:pPr/>
              <a:t>18/12/61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ส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th-TH"/>
              <a:t>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th-TH" dirty="0"/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th-TH"/>
              <a:t>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th-TH" dirty="0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30796BA-1D81-4409-85E8-C6837D6AB849}" type="datetime1">
              <a:rPr lang="th-TH" smtClean="0"/>
              <a:pPr/>
              <a:t>18/12/61</a:t>
            </a:fld>
            <a:endParaRPr lang="th-TH" dirty="0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th-TH"/>
              <a:t>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th-TH" dirty="0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th-TH"/>
              <a:t>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th-TH" dirty="0"/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30796BA-1D81-4409-85E8-C6837D6AB849}" type="datetime1">
              <a:rPr lang="th-TH" smtClean="0"/>
              <a:pPr/>
              <a:t>18/12/61</a:t>
            </a:fld>
            <a:endParaRPr lang="th-TH" dirty="0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ชื่อเรื่องเท่านั้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30796BA-1D81-4409-85E8-C6837D6AB849}" type="datetime1">
              <a:rPr lang="th-TH" smtClean="0"/>
              <a:pPr/>
              <a:t>18/12/61</a:t>
            </a:fld>
            <a:endParaRPr lang="th-TH" dirty="0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30796BA-1D81-4409-85E8-C6837D6AB849}" type="datetime1">
              <a:rPr lang="th-TH" smtClean="0"/>
              <a:pPr/>
              <a:t>18/12/61</a:t>
            </a:fld>
            <a:endParaRPr lang="th-TH" dirty="0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ที่มี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th-TH"/>
              <a:t>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th-TH" dirty="0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30796BA-1D81-4409-85E8-C6837D6AB849}" type="datetime1">
              <a:rPr lang="th-TH" smtClean="0"/>
              <a:pPr/>
              <a:t>18/12/61</a:t>
            </a:fld>
            <a:endParaRPr lang="th-TH" dirty="0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ที่มี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3" name="ตัวแทนรูปภาพ 2" descr="พื้นที่สำรองเปล่าสำหรับเพิ่มรูปภาพ คลิกบนพื้นที่สำรองแล้วเลือกรูปภาพที่คุณต้องการเพิ่ม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th-TH"/>
              <a:t>คลิกไอคอนเพื่อเพิ่มรูปภาพ</a:t>
            </a:r>
            <a:endParaRPr lang="th-TH" dirty="0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30796BA-1D81-4409-85E8-C6837D6AB849}" type="datetime1">
              <a:rPr lang="th-TH" smtClean="0"/>
              <a:pPr/>
              <a:t>18/12/61</a:t>
            </a:fld>
            <a:endParaRPr lang="th-TH" dirty="0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เส้นด้านซ้าย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รูปแบบอิสระ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1" name="รูปแบบอิสระ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4" name="รูปแบบอิสระ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</p:grpSp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th-TH" dirty="0"/>
              <a:t>แก้ไขสไตล์ข้อความชื่อเรื่องหลัก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730796BA-1D81-4409-85E8-C6837D6AB849}" type="datetime1">
              <a:rPr lang="th-TH" smtClean="0"/>
              <a:pPr/>
              <a:t>18/12/61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C014DD1E-5D91-48A3-AD6D-45FBA980D106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Leelawadee" panose="020B0502040204020203" pitchFamily="34" charset="-34"/>
          <a:ea typeface="+mj-ea"/>
          <a:cs typeface="Leelawadee" panose="020B0502040204020203" pitchFamily="34" charset="-34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dist/v10.14.1/node-v10.14.1-x64.msi" TargetMode="External"/><Relationship Id="rId2" Type="http://schemas.openxmlformats.org/officeDocument/2006/relationships/hyperlink" Target="https://nodejs.org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010581" y="335342"/>
            <a:ext cx="8928992" cy="993300"/>
          </a:xfrm>
        </p:spPr>
        <p:txBody>
          <a:bodyPr rtlCol="0"/>
          <a:lstStyle/>
          <a:p>
            <a:r>
              <a:rPr lang="en-US" dirty="0"/>
              <a:t>Modern JavaScript [ ES6++ ]</a:t>
            </a:r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5" name="ชื่อเรื่องรอง 4"/>
          <p:cNvSpPr>
            <a:spLocks noGrp="1"/>
          </p:cNvSpPr>
          <p:nvPr>
            <p:ph type="subTitle" idx="1"/>
          </p:nvPr>
        </p:nvSpPr>
        <p:spPr>
          <a:xfrm>
            <a:off x="1140333" y="1556792"/>
            <a:ext cx="4810062" cy="3456384"/>
          </a:xfrm>
        </p:spPr>
        <p:txBody>
          <a:bodyPr rtlCol="0">
            <a:normAutofit/>
          </a:bodyPr>
          <a:lstStyle/>
          <a:p>
            <a:pPr rtl="0"/>
            <a:r>
              <a:rPr lang="en-US" dirty="0"/>
              <a:t>Writing</a:t>
            </a:r>
          </a:p>
          <a:p>
            <a:pPr rtl="0"/>
            <a:endParaRPr lang="en-US" dirty="0"/>
          </a:p>
          <a:p>
            <a:pPr rtl="0"/>
            <a:r>
              <a:rPr lang="en-US" dirty="0"/>
              <a:t>READING</a:t>
            </a:r>
          </a:p>
          <a:p>
            <a:pPr rtl="0"/>
            <a:endParaRPr lang="en-US" dirty="0"/>
          </a:p>
          <a:p>
            <a:pPr rtl="0"/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SPEAKING</a:t>
            </a:r>
          </a:p>
          <a:p>
            <a:pPr rtl="0"/>
            <a:endParaRPr lang="en-US" dirty="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pPr rtl="0"/>
            <a:r>
              <a:rPr lang="en-US" dirty="0"/>
              <a:t>JOKING</a:t>
            </a:r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pic>
        <p:nvPicPr>
          <p:cNvPr id="2050" name="Picture 2" descr="à¸à¸¥à¸à¸²à¸£à¸à¹à¸à¸«à¸²à¸£à¸¹à¸à¸ à¸²à¸à¸ªà¸³à¸«à¸£à¸±à¸ javascript logo">
            <a:extLst>
              <a:ext uri="{FF2B5EF4-FFF2-40B4-BE49-F238E27FC236}">
                <a16:creationId xmlns:a16="http://schemas.microsoft.com/office/drawing/2014/main" xmlns="" id="{9C68F571-A812-48CA-96B9-412E5729A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10435">
            <a:off x="6251418" y="2903264"/>
            <a:ext cx="5534631" cy="268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à¸à¸¥à¸à¸²à¸£à¸à¹à¸à¸«à¸²à¸£à¸¹à¸à¸ à¸²à¸à¸ªà¸³à¸«à¸£à¸±à¸ javascript logo">
            <a:extLst>
              <a:ext uri="{FF2B5EF4-FFF2-40B4-BE49-F238E27FC236}">
                <a16:creationId xmlns:a16="http://schemas.microsoft.com/office/drawing/2014/main" xmlns="" id="{0D792CA9-4700-40DD-B22C-E9890DCCA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42717">
            <a:off x="6262205" y="4244865"/>
            <a:ext cx="867954" cy="86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à¸à¸¥à¸à¸²à¸£à¸à¹à¸à¸«à¸²à¸£à¸¹à¸à¸ à¸²à¸à¸ªà¸³à¸«à¸£à¸±à¸ javascript logo">
            <a:extLst>
              <a:ext uri="{FF2B5EF4-FFF2-40B4-BE49-F238E27FC236}">
                <a16:creationId xmlns:a16="http://schemas.microsoft.com/office/drawing/2014/main" xmlns="" id="{1FE4F484-2C61-4871-B685-AA45E5B9D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25911">
            <a:off x="7082934" y="5400077"/>
            <a:ext cx="1026296" cy="102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à¸£à¸¹à¸à¸ à¸²à¸à¸à¸µà¹à¹à¸à¸µà¹à¸¢à¸§à¸à¹à¸­à¸">
            <a:extLst>
              <a:ext uri="{FF2B5EF4-FFF2-40B4-BE49-F238E27FC236}">
                <a16:creationId xmlns:a16="http://schemas.microsoft.com/office/drawing/2014/main" xmlns="" id="{176B4447-7413-4095-B0DB-704624C0C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97213">
            <a:off x="7809373" y="3242538"/>
            <a:ext cx="2005914" cy="200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à¸à¸¥à¸à¸²à¸£à¸à¹à¸à¸«à¸²à¸£à¸¹à¸à¸ à¸²à¸à¸ªà¸³à¸«à¸£à¸±à¸ webpack logo">
            <a:extLst>
              <a:ext uri="{FF2B5EF4-FFF2-40B4-BE49-F238E27FC236}">
                <a16:creationId xmlns:a16="http://schemas.microsoft.com/office/drawing/2014/main" xmlns="" id="{E72E9812-7760-48C1-A7BB-B580297DB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07920" flipH="1">
            <a:off x="10109415" y="2027804"/>
            <a:ext cx="930181" cy="93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xmlns="" id="{FC01B4D4-F757-4ADE-8265-D9DE434B461F}"/>
              </a:ext>
            </a:extLst>
          </p:cNvPr>
          <p:cNvSpPr/>
          <p:nvPr/>
        </p:nvSpPr>
        <p:spPr>
          <a:xfrm>
            <a:off x="141594" y="5274231"/>
            <a:ext cx="5808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5B858B"/>
                </a:solidFill>
                <a:latin typeface="Fira Code" panose="020B0509050000020004" pitchFamily="49" charset="0"/>
              </a:rPr>
              <a:t>// with Chayut Ruksomya</a:t>
            </a:r>
            <a:endParaRPr lang="en-US" sz="3200" dirty="0">
              <a:solidFill>
                <a:srgbClr val="B2CACD"/>
              </a:solidFill>
              <a:effectLst/>
              <a:latin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xmlns="" id="{16F1C6C9-1995-4CF5-87DC-A94389CA81D4}"/>
              </a:ext>
            </a:extLst>
          </p:cNvPr>
          <p:cNvSpPr/>
          <p:nvPr/>
        </p:nvSpPr>
        <p:spPr>
          <a:xfrm>
            <a:off x="909836" y="1628800"/>
            <a:ext cx="1113497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b="1" dirty="0">
                <a:highlight>
                  <a:srgbClr val="CB3837"/>
                </a:highlight>
              </a:rPr>
              <a:t>The package manager for  JavaScript and the world's largest software registry</a:t>
            </a:r>
            <a:r>
              <a:rPr lang="en-US" sz="7200" b="1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13642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FA94299B-7220-46C7-A26C-0CDA556C6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dirty="0"/>
              <a:t>What is </a:t>
            </a:r>
            <a:r>
              <a:rPr lang="en-US" sz="8000" dirty="0" err="1"/>
              <a:t>npm</a:t>
            </a:r>
            <a:r>
              <a:rPr lang="en-US" sz="8000" dirty="0"/>
              <a:t>?</a:t>
            </a:r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xmlns="" id="{14BE4913-3402-4AC2-9451-7930D503034E}"/>
              </a:ext>
            </a:extLst>
          </p:cNvPr>
          <p:cNvSpPr/>
          <p:nvPr/>
        </p:nvSpPr>
        <p:spPr>
          <a:xfrm>
            <a:off x="2782044" y="1988840"/>
            <a:ext cx="801496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FFFFFF"/>
                </a:solidFill>
                <a:highlight>
                  <a:srgbClr val="CB3837"/>
                </a:highlight>
                <a:latin typeface="Open Sans"/>
              </a:rPr>
              <a:t>Use </a:t>
            </a:r>
            <a:r>
              <a:rPr lang="en-US" sz="5400" dirty="0" err="1">
                <a:solidFill>
                  <a:srgbClr val="FFFFFF"/>
                </a:solidFill>
                <a:highlight>
                  <a:srgbClr val="CB3837"/>
                </a:highlight>
                <a:latin typeface="Open Sans"/>
              </a:rPr>
              <a:t>npm</a:t>
            </a:r>
            <a:r>
              <a:rPr lang="en-US" sz="5400" dirty="0">
                <a:solidFill>
                  <a:srgbClr val="FFFFFF"/>
                </a:solidFill>
                <a:highlight>
                  <a:srgbClr val="CB3837"/>
                </a:highlight>
                <a:latin typeface="Open Sans"/>
              </a:rPr>
              <a:t> to install, share, and distribute code; manage dependencies in your projects;</a:t>
            </a:r>
            <a:endParaRPr lang="en-US" sz="5400" dirty="0">
              <a:highlight>
                <a:srgbClr val="CB3837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5252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à¸à¸¥à¸à¸²à¸£à¸à¹à¸à¸«à¸²à¸£à¸¹à¸à¸ à¸²à¸à¸ªà¸³à¸«à¸£à¸±à¸ terminal icon">
            <a:extLst>
              <a:ext uri="{FF2B5EF4-FFF2-40B4-BE49-F238E27FC236}">
                <a16:creationId xmlns:a16="http://schemas.microsoft.com/office/drawing/2014/main" xmlns="" id="{D853DDB3-659B-4A1B-8C52-CEBDEAFE0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300" y="-99392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xmlns="" id="{6E78968F-F046-4B8D-BD90-A00B08B9B1E9}"/>
              </a:ext>
            </a:extLst>
          </p:cNvPr>
          <p:cNvSpPr/>
          <p:nvPr/>
        </p:nvSpPr>
        <p:spPr>
          <a:xfrm>
            <a:off x="7408266" y="3933056"/>
            <a:ext cx="22140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>
                <a:solidFill>
                  <a:srgbClr val="CB3837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npm</a:t>
            </a:r>
            <a:r>
              <a:rPr lang="en-US" sz="4400" dirty="0">
                <a:latin typeface="Fira Code" panose="020B0509050000020004" pitchFamily="49" charset="0"/>
                <a:ea typeface="Fira Code" panose="020B0509050000020004" pitchFamily="49" charset="0"/>
              </a:rPr>
              <a:t> -v</a:t>
            </a:r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xmlns="" id="{90063099-E64F-4F82-9097-B405BB8AFEE7}"/>
              </a:ext>
            </a:extLst>
          </p:cNvPr>
          <p:cNvSpPr/>
          <p:nvPr/>
        </p:nvSpPr>
        <p:spPr>
          <a:xfrm>
            <a:off x="1453061" y="548680"/>
            <a:ext cx="3650871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ea typeface="Fira Code" panose="020B0509050000020004" pitchFamily="49" charset="0"/>
              </a:rPr>
              <a:t>Verify </a:t>
            </a:r>
          </a:p>
          <a:p>
            <a:r>
              <a:rPr lang="en-US" sz="6000" dirty="0">
                <a:ea typeface="Fira Code" panose="020B0509050000020004" pitchFamily="49" charset="0"/>
              </a:rPr>
              <a:t>Installation</a:t>
            </a:r>
          </a:p>
        </p:txBody>
      </p:sp>
    </p:spTree>
    <p:extLst>
      <p:ext uri="{BB962C8B-B14F-4D97-AF65-F5344CB8AC3E}">
        <p14:creationId xmlns:p14="http://schemas.microsoft.com/office/powerpoint/2010/main" val="185475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2249569-7659-4EC0-831C-9E61531D7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876" y="44624"/>
            <a:ext cx="10360501" cy="1223963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package.json</a:t>
            </a:r>
            <a:r>
              <a:rPr lang="en-US" dirty="0"/>
              <a:t> and the very first </a:t>
            </a:r>
            <a:r>
              <a:rPr lang="en-US" dirty="0" err="1"/>
              <a:t>npm</a:t>
            </a:r>
            <a:r>
              <a:rPr lang="en-US" dirty="0"/>
              <a:t> command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xmlns="" id="{2E59E6B7-7262-44B6-81F8-C4C37E2C5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932" y="2348880"/>
            <a:ext cx="9445655" cy="3096344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xmlns="" id="{7FAE22C3-F394-4043-BF52-23ECC0A95AC1}"/>
              </a:ext>
            </a:extLst>
          </p:cNvPr>
          <p:cNvSpPr txBox="1"/>
          <p:nvPr/>
        </p:nvSpPr>
        <p:spPr>
          <a:xfrm>
            <a:off x="1738801" y="1547123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CB3837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npm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 err="1">
                <a:latin typeface="Fira Code" panose="020B0509050000020004" pitchFamily="49" charset="0"/>
                <a:ea typeface="Fira Code" panose="020B0509050000020004" pitchFamily="49" charset="0"/>
              </a:rPr>
              <a:t>init</a:t>
            </a:r>
            <a:endParaRPr lang="en-US" sz="2800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xmlns="" id="{D7E2646D-C2F0-42EE-8E9F-9D0866F97149}"/>
              </a:ext>
            </a:extLst>
          </p:cNvPr>
          <p:cNvSpPr/>
          <p:nvPr/>
        </p:nvSpPr>
        <p:spPr>
          <a:xfrm>
            <a:off x="1738801" y="5805264"/>
            <a:ext cx="85689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5B858B"/>
                </a:solidFill>
                <a:latin typeface="Fira Code" panose="020B0509050000020004" pitchFamily="49" charset="0"/>
              </a:rPr>
              <a:t>// This command will create </a:t>
            </a:r>
            <a:r>
              <a:rPr lang="en-US" i="1" dirty="0" err="1">
                <a:solidFill>
                  <a:srgbClr val="5B858B"/>
                </a:solidFill>
                <a:latin typeface="Fira Code" panose="020B0509050000020004" pitchFamily="49" charset="0"/>
              </a:rPr>
              <a:t>package.json</a:t>
            </a:r>
            <a:r>
              <a:rPr lang="en-US" i="1" dirty="0">
                <a:solidFill>
                  <a:srgbClr val="5B858B"/>
                </a:solidFill>
                <a:latin typeface="Fira Code" panose="020B0509050000020004" pitchFamily="49" charset="0"/>
              </a:rPr>
              <a:t> file</a:t>
            </a:r>
            <a:endParaRPr lang="en-US" dirty="0">
              <a:solidFill>
                <a:srgbClr val="B2CACD"/>
              </a:solidFill>
              <a:latin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81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467002DC-AEF7-46F5-B6C6-3D5F877DF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061" y="2924944"/>
            <a:ext cx="10441160" cy="367223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{</a:t>
            </a:r>
            <a:b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</a:b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    "</a:t>
            </a:r>
            <a:r>
              <a:rPr lang="en-US" sz="2000" dirty="0">
                <a:solidFill>
                  <a:srgbClr val="E4B781"/>
                </a:solidFill>
                <a:latin typeface="Fira Code" panose="020B0509050000020004" pitchFamily="49" charset="0"/>
              </a:rPr>
              <a:t>name</a:t>
            </a: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": </a:t>
            </a:r>
            <a:r>
              <a:rPr lang="en-US" sz="2000" dirty="0">
                <a:solidFill>
                  <a:srgbClr val="49E9A6"/>
                </a:solidFill>
                <a:latin typeface="Fira Code" panose="020B0509050000020004" pitchFamily="49" charset="0"/>
              </a:rPr>
              <a:t>"my-package-name"</a:t>
            </a: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,</a:t>
            </a:r>
            <a:b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</a:b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    "</a:t>
            </a:r>
            <a:r>
              <a:rPr lang="en-US" sz="2000" dirty="0">
                <a:solidFill>
                  <a:srgbClr val="E4B781"/>
                </a:solidFill>
                <a:latin typeface="Fira Code" panose="020B0509050000020004" pitchFamily="49" charset="0"/>
              </a:rPr>
              <a:t>version</a:t>
            </a: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": </a:t>
            </a:r>
            <a:r>
              <a:rPr lang="en-US" sz="2000" dirty="0">
                <a:solidFill>
                  <a:srgbClr val="49E9A6"/>
                </a:solidFill>
                <a:latin typeface="Fira Code" panose="020B0509050000020004" pitchFamily="49" charset="0"/>
              </a:rPr>
              <a:t>"0.0.1"</a:t>
            </a: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,</a:t>
            </a:r>
            <a:b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</a:b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    "</a:t>
            </a:r>
            <a:r>
              <a:rPr lang="en-US" sz="2000" dirty="0">
                <a:solidFill>
                  <a:srgbClr val="E4B781"/>
                </a:solidFill>
                <a:latin typeface="Fira Code" panose="020B0509050000020004" pitchFamily="49" charset="0"/>
              </a:rPr>
              <a:t>description</a:t>
            </a: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": </a:t>
            </a:r>
            <a:r>
              <a:rPr lang="en-US" sz="2000" dirty="0">
                <a:solidFill>
                  <a:srgbClr val="49E9A6"/>
                </a:solidFill>
                <a:latin typeface="Fira Code" panose="020B0509050000020004" pitchFamily="49" charset="0"/>
              </a:rPr>
              <a:t>"package-description"</a:t>
            </a: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,</a:t>
            </a:r>
            <a:b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</a:b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    "</a:t>
            </a:r>
            <a:r>
              <a:rPr lang="en-US" sz="2000" dirty="0">
                <a:solidFill>
                  <a:srgbClr val="E4B781"/>
                </a:solidFill>
                <a:latin typeface="Fira Code" panose="020B0509050000020004" pitchFamily="49" charset="0"/>
              </a:rPr>
              <a:t>main</a:t>
            </a: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": </a:t>
            </a:r>
            <a:r>
              <a:rPr lang="en-US" sz="2000" dirty="0">
                <a:solidFill>
                  <a:srgbClr val="49E9A6"/>
                </a:solidFill>
                <a:latin typeface="Fira Code" panose="020B0509050000020004" pitchFamily="49" charset="0"/>
              </a:rPr>
              <a:t>"index.js"</a:t>
            </a: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,</a:t>
            </a:r>
            <a:b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</a:b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    "</a:t>
            </a:r>
            <a:r>
              <a:rPr lang="en-US" sz="2000" dirty="0">
                <a:solidFill>
                  <a:srgbClr val="E4B781"/>
                </a:solidFill>
                <a:latin typeface="Fira Code" panose="020B0509050000020004" pitchFamily="49" charset="0"/>
              </a:rPr>
              <a:t>scripts</a:t>
            </a: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": {</a:t>
            </a:r>
            <a:b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</a:b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        "</a:t>
            </a:r>
            <a:r>
              <a:rPr lang="en-US" sz="2000" dirty="0">
                <a:solidFill>
                  <a:srgbClr val="E4B781"/>
                </a:solidFill>
                <a:latin typeface="Fira Code" panose="020B0509050000020004" pitchFamily="49" charset="0"/>
              </a:rPr>
              <a:t>test</a:t>
            </a: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": </a:t>
            </a:r>
            <a:r>
              <a:rPr lang="en-US" sz="2000" dirty="0">
                <a:solidFill>
                  <a:srgbClr val="49E9A6"/>
                </a:solidFill>
                <a:latin typeface="Fira Code" panose="020B0509050000020004" pitchFamily="49" charset="0"/>
              </a:rPr>
              <a:t>"echo </a:t>
            </a:r>
            <a:r>
              <a:rPr lang="en-US" sz="2000" dirty="0">
                <a:solidFill>
                  <a:srgbClr val="49ACE9"/>
                </a:solidFill>
                <a:latin typeface="Fira Code" panose="020B0509050000020004" pitchFamily="49" charset="0"/>
              </a:rPr>
              <a:t>\"</a:t>
            </a:r>
            <a:r>
              <a:rPr lang="en-US" sz="2000" dirty="0">
                <a:solidFill>
                  <a:srgbClr val="49E9A6"/>
                </a:solidFill>
                <a:latin typeface="Fira Code" panose="020B0509050000020004" pitchFamily="49" charset="0"/>
              </a:rPr>
              <a:t>Error: no test specified</a:t>
            </a:r>
            <a:r>
              <a:rPr lang="en-US" sz="2000" dirty="0">
                <a:solidFill>
                  <a:srgbClr val="49ACE9"/>
                </a:solidFill>
                <a:latin typeface="Fira Code" panose="020B0509050000020004" pitchFamily="49" charset="0"/>
              </a:rPr>
              <a:t>\"</a:t>
            </a:r>
            <a:r>
              <a:rPr lang="en-US" sz="2000" dirty="0">
                <a:solidFill>
                  <a:srgbClr val="49E9A6"/>
                </a:solidFill>
                <a:latin typeface="Fira Code" panose="020B0509050000020004" pitchFamily="49" charset="0"/>
              </a:rPr>
              <a:t> &amp;&amp; exit 1"</a:t>
            </a: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/>
            </a:r>
            <a:b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</a:b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    },</a:t>
            </a:r>
            <a:b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</a:b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    "</a:t>
            </a:r>
            <a:r>
              <a:rPr lang="en-US" sz="2000" dirty="0">
                <a:solidFill>
                  <a:srgbClr val="E4B781"/>
                </a:solidFill>
                <a:latin typeface="Fira Code" panose="020B0509050000020004" pitchFamily="49" charset="0"/>
              </a:rPr>
              <a:t>author</a:t>
            </a: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": </a:t>
            </a:r>
            <a:r>
              <a:rPr lang="en-US" sz="2000" dirty="0">
                <a:solidFill>
                  <a:srgbClr val="49E9A6"/>
                </a:solidFill>
                <a:latin typeface="Fira Code" panose="020B0509050000020004" pitchFamily="49" charset="0"/>
              </a:rPr>
              <a:t>"Chayut Ruksomya"</a:t>
            </a: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,</a:t>
            </a:r>
            <a:b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</a:b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    "</a:t>
            </a:r>
            <a:r>
              <a:rPr lang="en-US" sz="2000" dirty="0">
                <a:solidFill>
                  <a:srgbClr val="E4B781"/>
                </a:solidFill>
                <a:latin typeface="Fira Code" panose="020B0509050000020004" pitchFamily="49" charset="0"/>
              </a:rPr>
              <a:t>license</a:t>
            </a: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": </a:t>
            </a:r>
            <a:r>
              <a:rPr lang="en-US" sz="2000" dirty="0">
                <a:solidFill>
                  <a:srgbClr val="49E9A6"/>
                </a:solidFill>
                <a:latin typeface="Fira Code" panose="020B0509050000020004" pitchFamily="49" charset="0"/>
              </a:rPr>
              <a:t>"MIT"</a:t>
            </a: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/>
            </a:r>
            <a:b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</a:b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}</a:t>
            </a:r>
            <a:b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</a:br>
            <a:endParaRPr lang="en-US" sz="2000" dirty="0"/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xmlns="" id="{CB70DCC8-FBF6-491D-BE10-4F99691438ED}"/>
              </a:ext>
            </a:extLst>
          </p:cNvPr>
          <p:cNvSpPr/>
          <p:nvPr/>
        </p:nvSpPr>
        <p:spPr>
          <a:xfrm>
            <a:off x="1453061" y="548680"/>
            <a:ext cx="93938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 err="1"/>
              <a:t>package.json</a:t>
            </a:r>
            <a:endParaRPr lang="en-US" sz="6000" dirty="0">
              <a:ea typeface="Fira Code" panose="020B0509050000020004" pitchFamily="49" charset="0"/>
            </a:endParaRP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xmlns="" id="{4571470B-C6A2-48DC-A4D6-1476A77C0D6C}"/>
              </a:ext>
            </a:extLst>
          </p:cNvPr>
          <p:cNvSpPr/>
          <p:nvPr/>
        </p:nvSpPr>
        <p:spPr>
          <a:xfrm>
            <a:off x="1557908" y="1865149"/>
            <a:ext cx="99371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file in the root of your project source to use </a:t>
            </a:r>
            <a:r>
              <a:rPr lang="en-US" dirty="0" err="1">
                <a:highlight>
                  <a:srgbClr val="CB3837"/>
                </a:highlight>
              </a:rPr>
              <a:t>npm</a:t>
            </a:r>
            <a:r>
              <a:rPr lang="en-US" dirty="0"/>
              <a:t> to install packages that your application requires (</a:t>
            </a:r>
            <a:r>
              <a:rPr lang="en-US" dirty="0">
                <a:highlight>
                  <a:srgbClr val="026E00"/>
                </a:highlight>
              </a:rPr>
              <a:t>node</a:t>
            </a:r>
            <a:r>
              <a:rPr lang="en-US" dirty="0"/>
              <a:t> modules).</a:t>
            </a:r>
          </a:p>
        </p:txBody>
      </p:sp>
    </p:spTree>
    <p:extLst>
      <p:ext uri="{BB962C8B-B14F-4D97-AF65-F5344CB8AC3E}">
        <p14:creationId xmlns:p14="http://schemas.microsoft.com/office/powerpoint/2010/main" val="182584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E6DA623B-F359-4981-B34B-7998B1978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876" y="0"/>
            <a:ext cx="8938472" cy="1041080"/>
          </a:xfrm>
        </p:spPr>
        <p:txBody>
          <a:bodyPr/>
          <a:lstStyle/>
          <a:p>
            <a:r>
              <a:rPr lang="en-US" dirty="0"/>
              <a:t>To install dependency</a:t>
            </a:r>
          </a:p>
        </p:txBody>
      </p:sp>
      <p:pic>
        <p:nvPicPr>
          <p:cNvPr id="4" name="Picture 5" descr="à¸à¸¥à¸à¸²à¸£à¸à¹à¸à¸«à¸²à¸£à¸¹à¸à¸ à¸²à¸à¸ªà¸³à¸«à¸£à¸±à¸ terminal icon">
            <a:extLst>
              <a:ext uri="{FF2B5EF4-FFF2-40B4-BE49-F238E27FC236}">
                <a16:creationId xmlns:a16="http://schemas.microsoft.com/office/drawing/2014/main" xmlns="" id="{78FA7865-DB4F-47AE-93E4-EEC0CC12C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852" y="520540"/>
            <a:ext cx="6696744" cy="669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xmlns="" id="{63A61EDA-5D2F-48D5-B269-8A7902C24D32}"/>
              </a:ext>
            </a:extLst>
          </p:cNvPr>
          <p:cNvSpPr/>
          <p:nvPr/>
        </p:nvSpPr>
        <p:spPr>
          <a:xfrm>
            <a:off x="1773932" y="3707131"/>
            <a:ext cx="554461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 err="1">
                <a:solidFill>
                  <a:srgbClr val="CB3837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npm</a:t>
            </a:r>
            <a:r>
              <a:rPr lang="en-US" sz="2600" dirty="0">
                <a:solidFill>
                  <a:srgbClr val="CB3837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600" dirty="0">
                <a:latin typeface="Fira Code" panose="020B0509050000020004" pitchFamily="49" charset="0"/>
                <a:ea typeface="Fira Code" panose="020B0509050000020004" pitchFamily="49" charset="0"/>
              </a:rPr>
              <a:t>install &lt;package-name&gt;</a:t>
            </a:r>
          </a:p>
          <a:p>
            <a:endParaRPr lang="en-US" sz="2600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600" dirty="0">
                <a:solidFill>
                  <a:schemeClr val="tx1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# or for short</a:t>
            </a:r>
          </a:p>
          <a:p>
            <a:endParaRPr lang="en-US" sz="2600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600" dirty="0" err="1">
                <a:solidFill>
                  <a:srgbClr val="CB3837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npm</a:t>
            </a:r>
            <a:r>
              <a:rPr lang="en-US" sz="2600" dirty="0">
                <a:solidFill>
                  <a:srgbClr val="CB3837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600" dirty="0" err="1">
                <a:latin typeface="Fira Code" panose="020B0509050000020004" pitchFamily="49" charset="0"/>
                <a:ea typeface="Fira Code" panose="020B0509050000020004" pitchFamily="49" charset="0"/>
              </a:rPr>
              <a:t>i</a:t>
            </a:r>
            <a:r>
              <a:rPr lang="en-US" sz="2600" dirty="0">
                <a:latin typeface="Fira Code" panose="020B0509050000020004" pitchFamily="49" charset="0"/>
                <a:ea typeface="Fira Code" panose="020B0509050000020004" pitchFamily="49" charset="0"/>
              </a:rPr>
              <a:t> &lt;package-name&gt;</a:t>
            </a:r>
          </a:p>
          <a:p>
            <a:endParaRPr lang="en-US" sz="2600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6" name="สี่เหลี่ยมผืนผ้า 5">
            <a:hlinkClick r:id="rId3"/>
            <a:extLst>
              <a:ext uri="{FF2B5EF4-FFF2-40B4-BE49-F238E27FC236}">
                <a16:creationId xmlns:a16="http://schemas.microsoft.com/office/drawing/2014/main" xmlns="" id="{A213CAEC-C7B7-41C0-A3F9-A60489520123}"/>
              </a:ext>
            </a:extLst>
          </p:cNvPr>
          <p:cNvSpPr/>
          <p:nvPr/>
        </p:nvSpPr>
        <p:spPr>
          <a:xfrm rot="19706459">
            <a:off x="7587894" y="4781183"/>
            <a:ext cx="42695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highlight>
                  <a:srgbClr val="CB3837"/>
                </a:highlight>
              </a:rPr>
              <a:t>https://www.npmjs.com</a:t>
            </a:r>
          </a:p>
        </p:txBody>
      </p:sp>
    </p:spTree>
    <p:extLst>
      <p:ext uri="{BB962C8B-B14F-4D97-AF65-F5344CB8AC3E}">
        <p14:creationId xmlns:p14="http://schemas.microsoft.com/office/powerpoint/2010/main" val="149830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กราฟิก 3" descr="หนังสือที่เปิดอยู่">
            <a:extLst>
              <a:ext uri="{FF2B5EF4-FFF2-40B4-BE49-F238E27FC236}">
                <a16:creationId xmlns:a16="http://schemas.microsoft.com/office/drawing/2014/main" xmlns="" id="{4BB3C191-56F3-4733-94BB-72EB31650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294212" y="476672"/>
            <a:ext cx="3600400" cy="3600400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xmlns="" id="{2285EDBA-79D7-41C4-972C-261406B0AF7A}"/>
              </a:ext>
            </a:extLst>
          </p:cNvPr>
          <p:cNvSpPr txBox="1"/>
          <p:nvPr/>
        </p:nvSpPr>
        <p:spPr>
          <a:xfrm>
            <a:off x="1665920" y="4437112"/>
            <a:ext cx="88569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spc="600" dirty="0"/>
              <a:t>Lab://002</a:t>
            </a:r>
          </a:p>
        </p:txBody>
      </p:sp>
    </p:spTree>
    <p:extLst>
      <p:ext uri="{BB962C8B-B14F-4D97-AF65-F5344CB8AC3E}">
        <p14:creationId xmlns:p14="http://schemas.microsoft.com/office/powerpoint/2010/main" val="259422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>
            <a:extLst>
              <a:ext uri="{FF2B5EF4-FFF2-40B4-BE49-F238E27FC236}">
                <a16:creationId xmlns:a16="http://schemas.microsoft.com/office/drawing/2014/main" xmlns="" id="{4CE16AB9-D80A-4819-87B4-8FFF6AFA6D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52" t="56098" b="2439"/>
          <a:stretch/>
        </p:blipFill>
        <p:spPr>
          <a:xfrm>
            <a:off x="1125860" y="332656"/>
            <a:ext cx="2880320" cy="1491072"/>
          </a:xfrm>
          <a:prstGeom prst="rect">
            <a:avLst/>
          </a:prstGeom>
        </p:spPr>
      </p:pic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xmlns="" id="{AF856D22-D80C-4E52-B336-3FBD745070BC}"/>
              </a:ext>
            </a:extLst>
          </p:cNvPr>
          <p:cNvSpPr txBox="1"/>
          <p:nvPr/>
        </p:nvSpPr>
        <p:spPr>
          <a:xfrm>
            <a:off x="693812" y="5034271"/>
            <a:ext cx="74888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F6E21E"/>
                </a:solidFill>
              </a:rPr>
              <a:t>ECMAScript 2015</a:t>
            </a:r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xmlns="" id="{AA4BC51E-553C-401D-8F9E-16E246DC94AA}"/>
              </a:ext>
            </a:extLst>
          </p:cNvPr>
          <p:cNvSpPr/>
          <p:nvPr/>
        </p:nvSpPr>
        <p:spPr>
          <a:xfrm>
            <a:off x="2494012" y="2767280"/>
            <a:ext cx="328639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b="1" dirty="0">
                <a:solidFill>
                  <a:srgbClr val="F6E21E"/>
                </a:solidFill>
              </a:rPr>
              <a:t>ES2015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xmlns="" id="{142A4EEA-04D3-4FF5-A660-AB0E83220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516" y="1484784"/>
            <a:ext cx="4705350" cy="2838450"/>
          </a:xfrm>
          <a:prstGeom prst="rect">
            <a:avLst/>
          </a:prstGeom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xmlns="" id="{ACCE7848-A9CA-4511-8C97-C92313ED5A42}"/>
              </a:ext>
            </a:extLst>
          </p:cNvPr>
          <p:cNvSpPr txBox="1"/>
          <p:nvPr/>
        </p:nvSpPr>
        <p:spPr>
          <a:xfrm>
            <a:off x="5230317" y="0"/>
            <a:ext cx="74888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F6E21E"/>
                </a:solidFill>
              </a:rPr>
              <a:t>ECMAScript 6</a:t>
            </a:r>
          </a:p>
        </p:txBody>
      </p:sp>
    </p:spTree>
    <p:extLst>
      <p:ext uri="{BB962C8B-B14F-4D97-AF65-F5344CB8AC3E}">
        <p14:creationId xmlns:p14="http://schemas.microsoft.com/office/powerpoint/2010/main" val="20074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08DD8D4-DBE1-46A9-B2D3-F488C2389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highlight>
                  <a:srgbClr val="F5DA55"/>
                </a:highlight>
              </a:rPr>
              <a:t>Intro to ES6</a:t>
            </a: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xmlns="" id="{6E5EEB47-B725-42D9-B7DB-9D2EFAEB0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033" y="1988840"/>
            <a:ext cx="69342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2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949EFA09-0431-44BC-B860-0BD54B3E8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 let var const</a:t>
            </a:r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xmlns="" id="{E718D9C0-3CA2-41B0-8CE8-B0E9A076DEA4}"/>
              </a:ext>
            </a:extLst>
          </p:cNvPr>
          <p:cNvSpPr/>
          <p:nvPr/>
        </p:nvSpPr>
        <p:spPr>
          <a:xfrm>
            <a:off x="1755572" y="3663316"/>
            <a:ext cx="93610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E97749"/>
                </a:solidFill>
                <a:latin typeface="Fira Code" panose="020B0509050000020004" pitchFamily="49" charset="0"/>
              </a:rPr>
              <a:t>let</a:t>
            </a:r>
            <a:r>
              <a:rPr lang="en-US" sz="4000" dirty="0">
                <a:solidFill>
                  <a:srgbClr val="B2CACD"/>
                </a:solidFill>
                <a:latin typeface="Fira Code" panose="020B0509050000020004" pitchFamily="49" charset="0"/>
              </a:rPr>
              <a:t>,</a:t>
            </a:r>
            <a:r>
              <a:rPr lang="en-US" sz="4000" dirty="0">
                <a:solidFill>
                  <a:srgbClr val="E97749"/>
                </a:solidFill>
                <a:latin typeface="Fira Code" panose="020B0509050000020004" pitchFamily="49" charset="0"/>
              </a:rPr>
              <a:t> const</a:t>
            </a:r>
            <a:r>
              <a:rPr lang="en-US" sz="4000" b="1" dirty="0">
                <a:solidFill>
                  <a:srgbClr val="DF769B"/>
                </a:solidFill>
                <a:latin typeface="Fira Code" panose="020B0509050000020004" pitchFamily="49" charset="0"/>
              </a:rPr>
              <a:t> -&gt;</a:t>
            </a:r>
            <a:r>
              <a:rPr lang="en-US" sz="4000" dirty="0">
                <a:solidFill>
                  <a:srgbClr val="B2CACD"/>
                </a:solidFill>
                <a:latin typeface="Fira Code" panose="020B0509050000020004" pitchFamily="49" charset="0"/>
              </a:rPr>
              <a:t> {</a:t>
            </a:r>
            <a:r>
              <a:rPr lang="en-US" sz="4000" dirty="0">
                <a:solidFill>
                  <a:srgbClr val="E4B781"/>
                </a:solidFill>
                <a:latin typeface="Fira Code" panose="020B0509050000020004" pitchFamily="49" charset="0"/>
              </a:rPr>
              <a:t> block scope</a:t>
            </a:r>
            <a:r>
              <a:rPr lang="en-US" sz="4000" dirty="0">
                <a:solidFill>
                  <a:srgbClr val="B2CACD"/>
                </a:solidFill>
                <a:latin typeface="Fira Code" panose="020B0509050000020004" pitchFamily="49" charset="0"/>
              </a:rPr>
              <a:t> }</a:t>
            </a:r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xmlns="" id="{A727BD8F-EA76-4005-8F43-5EC60044ABB1}"/>
              </a:ext>
            </a:extLst>
          </p:cNvPr>
          <p:cNvSpPr/>
          <p:nvPr/>
        </p:nvSpPr>
        <p:spPr>
          <a:xfrm>
            <a:off x="1755572" y="2132856"/>
            <a:ext cx="90730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E97749"/>
                </a:solidFill>
                <a:latin typeface="Fira Code" panose="020B0509050000020004" pitchFamily="49" charset="0"/>
              </a:rPr>
              <a:t>var</a:t>
            </a:r>
            <a:r>
              <a:rPr lang="en-US" sz="4000" b="1" dirty="0">
                <a:solidFill>
                  <a:srgbClr val="DF769B"/>
                </a:solidFill>
                <a:latin typeface="Fira Code" panose="020B0509050000020004" pitchFamily="49" charset="0"/>
              </a:rPr>
              <a:t> -&gt;</a:t>
            </a:r>
            <a:r>
              <a:rPr lang="en-US" sz="4000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sz="4000" i="1" dirty="0">
                <a:solidFill>
                  <a:srgbClr val="E97749"/>
                </a:solidFill>
                <a:latin typeface="Fira Code" panose="020B0509050000020004" pitchFamily="49" charset="0"/>
              </a:rPr>
              <a:t>function</a:t>
            </a:r>
            <a:r>
              <a:rPr lang="en-US" sz="4000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sz="4000" dirty="0">
                <a:solidFill>
                  <a:srgbClr val="49D6E9"/>
                </a:solidFill>
                <a:latin typeface="Fira Code" panose="020B0509050000020004" pitchFamily="49" charset="0"/>
              </a:rPr>
              <a:t>()</a:t>
            </a:r>
            <a:r>
              <a:rPr lang="en-US" sz="4000" dirty="0">
                <a:solidFill>
                  <a:srgbClr val="B2CACD"/>
                </a:solidFill>
                <a:latin typeface="Fira Code" panose="020B0509050000020004" pitchFamily="49" charset="0"/>
              </a:rPr>
              <a:t> {</a:t>
            </a:r>
            <a:r>
              <a:rPr lang="en-US" sz="4000" dirty="0">
                <a:solidFill>
                  <a:srgbClr val="E4B781"/>
                </a:solidFill>
                <a:latin typeface="Fira Code" panose="020B0509050000020004" pitchFamily="49" charset="0"/>
              </a:rPr>
              <a:t> scope</a:t>
            </a:r>
            <a:r>
              <a:rPr lang="en-US" sz="4000" dirty="0">
                <a:solidFill>
                  <a:srgbClr val="B2CACD"/>
                </a:solidFill>
                <a:latin typeface="Fira Code" panose="020B0509050000020004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410024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Table of content</a:t>
            </a:r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4" name="ตัวแทนเนื้อหา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What Node JS</a:t>
            </a:r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pPr rtl="0"/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NPM and </a:t>
            </a:r>
            <a:r>
              <a:rPr lang="en-US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package.json</a:t>
            </a:r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pPr rtl="0"/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JavaScript in </a:t>
            </a:r>
            <a:r>
              <a:rPr lang="en-US" dirty="0" err="1" smtClean="0">
                <a:latin typeface="Leelawadee" panose="020B0502040204020203" pitchFamily="34" charset="-34"/>
                <a:cs typeface="Leelawadee" panose="020B0502040204020203" pitchFamily="34" charset="-34"/>
              </a:rPr>
              <a:t>nullshell</a:t>
            </a:r>
            <a:endParaRPr lang="en-US" dirty="0" smtClean="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pPr rtl="0"/>
            <a:r>
              <a:rPr lang="en-US" dirty="0" smtClean="0">
                <a:latin typeface="Leelawadee" panose="020B0502040204020203" pitchFamily="34" charset="-34"/>
                <a:cs typeface="Leelawadee" panose="020B0502040204020203" pitchFamily="34" charset="-34"/>
              </a:rPr>
              <a:t>Intro to ES6</a:t>
            </a:r>
          </a:p>
          <a:p>
            <a:pPr rtl="0"/>
            <a:r>
              <a:rPr lang="en-US" dirty="0" smtClean="0"/>
              <a:t>Hook into ES6</a:t>
            </a:r>
          </a:p>
          <a:p>
            <a:pPr rtl="0"/>
            <a:r>
              <a:rPr lang="en-US" dirty="0" smtClean="0">
                <a:latin typeface="Leelawadee" panose="020B0502040204020203" pitchFamily="34" charset="-34"/>
                <a:cs typeface="Leelawadee" panose="020B0502040204020203" pitchFamily="34" charset="-34"/>
              </a:rPr>
              <a:t>Babel (update soon)</a:t>
            </a:r>
          </a:p>
          <a:p>
            <a:pPr rtl="0"/>
            <a:r>
              <a:rPr lang="en-US" dirty="0" err="1" smtClean="0"/>
              <a:t>Webpack</a:t>
            </a:r>
            <a:r>
              <a:rPr lang="en-US" dirty="0" smtClean="0"/>
              <a:t> (update soon)</a:t>
            </a:r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E212E76A-34D2-42F2-8AEF-A6C027753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208" y="193154"/>
            <a:ext cx="10360501" cy="805904"/>
          </a:xfrm>
        </p:spPr>
        <p:txBody>
          <a:bodyPr/>
          <a:lstStyle/>
          <a:p>
            <a:r>
              <a:rPr lang="en-US" dirty="0"/>
              <a:t>2. Template String</a:t>
            </a:r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xmlns="" id="{93F7500E-9D33-428C-975C-CB95BFB228CA}"/>
              </a:ext>
            </a:extLst>
          </p:cNvPr>
          <p:cNvSpPr txBox="1"/>
          <p:nvPr/>
        </p:nvSpPr>
        <p:spPr>
          <a:xfrm>
            <a:off x="1701924" y="1186753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Normal String -&gt;  </a:t>
            </a:r>
            <a:r>
              <a:rPr lang="en-US" sz="2800" dirty="0">
                <a:solidFill>
                  <a:srgbClr val="49E9A6"/>
                </a:solidFill>
                <a:latin typeface="Fira Code" panose="020B0509050000020004" pitchFamily="49" charset="0"/>
              </a:rPr>
              <a:t>" "</a:t>
            </a:r>
            <a:r>
              <a:rPr lang="en-US" sz="2800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sz="2800" dirty="0"/>
              <a:t>or  </a:t>
            </a:r>
            <a:r>
              <a:rPr lang="en-US" sz="2800" dirty="0">
                <a:solidFill>
                  <a:srgbClr val="49E9A6"/>
                </a:solidFill>
                <a:latin typeface="Fira Code" panose="020B0509050000020004" pitchFamily="49" charset="0"/>
              </a:rPr>
              <a:t>' '</a:t>
            </a:r>
            <a:endParaRPr lang="en-US" sz="2800" dirty="0">
              <a:solidFill>
                <a:srgbClr val="B2CACD"/>
              </a:solidFill>
              <a:latin typeface="Fira Code" panose="020B0509050000020004" pitchFamily="49" charset="0"/>
            </a:endParaRPr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xmlns="" id="{6C9F2AD0-1DD2-4DA8-BCC5-75B28A207E79}"/>
              </a:ext>
            </a:extLst>
          </p:cNvPr>
          <p:cNvSpPr/>
          <p:nvPr/>
        </p:nvSpPr>
        <p:spPr>
          <a:xfrm>
            <a:off x="1701924" y="1819353"/>
            <a:ext cx="98941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Template String  -&gt; 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`</a:t>
            </a:r>
            <a:r>
              <a:rPr lang="en-US" dirty="0">
                <a:solidFill>
                  <a:srgbClr val="49E9A6"/>
                </a:solidFill>
                <a:latin typeface="Fira Code" panose="020B0509050000020004" pitchFamily="49" charset="0"/>
              </a:rPr>
              <a:t> I’m template string 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${</a:t>
            </a:r>
            <a:r>
              <a:rPr lang="en-US" dirty="0">
                <a:solidFill>
                  <a:srgbClr val="CC9900"/>
                </a:solidFill>
                <a:latin typeface="Fira Code" panose="020B0509050000020004" pitchFamily="49" charset="0"/>
              </a:rPr>
              <a:t>JS</a:t>
            </a:r>
            <a:r>
              <a:rPr lang="en-US" dirty="0">
                <a:solidFill>
                  <a:srgbClr val="E4B781"/>
                </a:solidFill>
                <a:latin typeface="Fira Code" panose="020B0509050000020004" pitchFamily="49" charset="0"/>
              </a:rPr>
              <a:t> expression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} `</a:t>
            </a: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xmlns="" id="{0CB8A18A-39F4-4A36-A6C8-4B3DEC785413}"/>
              </a:ext>
            </a:extLst>
          </p:cNvPr>
          <p:cNvSpPr/>
          <p:nvPr/>
        </p:nvSpPr>
        <p:spPr>
          <a:xfrm>
            <a:off x="1701924" y="2390398"/>
            <a:ext cx="799288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rgbClr val="B2CACD"/>
                </a:solidFill>
                <a:latin typeface="Fira Code" panose="020B0509050000020004" pitchFamily="49" charset="0"/>
              </a:rPr>
              <a:t>`</a:t>
            </a:r>
            <a:r>
              <a:rPr lang="en-US" sz="8000" dirty="0"/>
              <a:t> -&gt; </a:t>
            </a:r>
            <a:r>
              <a:rPr lang="en-US" sz="8000" dirty="0">
                <a:solidFill>
                  <a:srgbClr val="FFC732"/>
                </a:solidFill>
              </a:rPr>
              <a:t>Grave Accent </a:t>
            </a:r>
          </a:p>
        </p:txBody>
      </p:sp>
      <p:pic>
        <p:nvPicPr>
          <p:cNvPr id="2050" name="Picture 2" descr="Great Job Success GIF">
            <a:extLst>
              <a:ext uri="{FF2B5EF4-FFF2-40B4-BE49-F238E27FC236}">
                <a16:creationId xmlns:a16="http://schemas.microsoft.com/office/drawing/2014/main" xmlns="" id="{2EF3DD6D-283E-47D2-8377-12E69D70834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300" y="3767177"/>
            <a:ext cx="3540224" cy="265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44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60687023-CCEB-4DD7-AB6F-7014777BA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161" y="277633"/>
            <a:ext cx="10360501" cy="661888"/>
          </a:xfrm>
        </p:spPr>
        <p:txBody>
          <a:bodyPr/>
          <a:lstStyle/>
          <a:p>
            <a:r>
              <a:rPr lang="en-US" dirty="0"/>
              <a:t>3. Arrow Function =&gt; …. 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xmlns="" id="{623309FB-B4B2-4427-9E49-70687E06FE9D}"/>
              </a:ext>
            </a:extLst>
          </p:cNvPr>
          <p:cNvSpPr txBox="1"/>
          <p:nvPr/>
        </p:nvSpPr>
        <p:spPr>
          <a:xfrm>
            <a:off x="1413892" y="3884856"/>
            <a:ext cx="684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Arrow function syntax(s)</a:t>
            </a:r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xmlns="" id="{39BFEB7D-B851-4960-8192-28DDB577FB08}"/>
              </a:ext>
            </a:extLst>
          </p:cNvPr>
          <p:cNvSpPr/>
          <p:nvPr/>
        </p:nvSpPr>
        <p:spPr>
          <a:xfrm>
            <a:off x="1413892" y="2256537"/>
            <a:ext cx="6092825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16A3B6"/>
                </a:solidFill>
                <a:latin typeface="Fira Code" panose="020B0509050000020004" pitchFamily="49" charset="0"/>
              </a:rPr>
              <a:t>setTimeout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(</a:t>
            </a:r>
            <a:r>
              <a:rPr lang="en-US" i="1" dirty="0">
                <a:solidFill>
                  <a:srgbClr val="E97749"/>
                </a:solidFill>
                <a:latin typeface="Fira Code" panose="020B0509050000020004" pitchFamily="49" charset="0"/>
              </a:rPr>
              <a:t>function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()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{</a:t>
            </a:r>
          </a:p>
          <a:p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	console</a:t>
            </a:r>
            <a:r>
              <a:rPr lang="en-US" b="1" dirty="0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log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()</a:t>
            </a:r>
          </a:p>
          <a:p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}, </a:t>
            </a:r>
            <a:r>
              <a:rPr lang="en-US" dirty="0">
                <a:solidFill>
                  <a:srgbClr val="7060EB"/>
                </a:solidFill>
                <a:latin typeface="Fira Code" panose="020B0509050000020004" pitchFamily="49" charset="0"/>
              </a:rPr>
              <a:t>1000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)</a:t>
            </a:r>
            <a:endParaRPr lang="en-US" dirty="0">
              <a:solidFill>
                <a:srgbClr val="B2CACD"/>
              </a:solidFill>
              <a:latin typeface="Fira Code" panose="020B0509050000020004" pitchFamily="49" charset="0"/>
            </a:endParaRP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xmlns="" id="{ABF5E604-5EC7-46DC-8360-ECC1385384B6}"/>
              </a:ext>
            </a:extLst>
          </p:cNvPr>
          <p:cNvSpPr/>
          <p:nvPr/>
        </p:nvSpPr>
        <p:spPr>
          <a:xfrm>
            <a:off x="1413893" y="4725144"/>
            <a:ext cx="41044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16A3B6"/>
                </a:solidFill>
                <a:latin typeface="Fira Code" panose="020B0509050000020004" pitchFamily="49" charset="0"/>
              </a:rPr>
              <a:t>setTimeout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(()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b="1" dirty="0">
                <a:solidFill>
                  <a:srgbClr val="E97749"/>
                </a:solidFill>
                <a:latin typeface="Fira Code" panose="020B0509050000020004" pitchFamily="49" charset="0"/>
              </a:rPr>
              <a:t>=&gt;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{</a:t>
            </a:r>
          </a:p>
          <a:p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	console</a:t>
            </a:r>
            <a:r>
              <a:rPr lang="en-US" b="1" dirty="0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log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()</a:t>
            </a:r>
          </a:p>
          <a:p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}, </a:t>
            </a:r>
            <a:r>
              <a:rPr lang="en-US" dirty="0">
                <a:solidFill>
                  <a:srgbClr val="7060EB"/>
                </a:solidFill>
                <a:latin typeface="Fira Code" panose="020B0509050000020004" pitchFamily="49" charset="0"/>
              </a:rPr>
              <a:t>1000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)</a:t>
            </a:r>
            <a:endParaRPr lang="en-US" dirty="0">
              <a:solidFill>
                <a:srgbClr val="B2CACD"/>
              </a:solidFill>
              <a:latin typeface="Fira Code" panose="020B0509050000020004" pitchFamily="49" charset="0"/>
            </a:endParaRP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xmlns="" id="{D0DDB4A5-2BD8-45E6-895F-EDE3FEC6F755}"/>
              </a:ext>
            </a:extLst>
          </p:cNvPr>
          <p:cNvSpPr/>
          <p:nvPr/>
        </p:nvSpPr>
        <p:spPr>
          <a:xfrm>
            <a:off x="5806380" y="4719477"/>
            <a:ext cx="6092825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E97749"/>
                </a:solidFill>
                <a:latin typeface="Fira Code" panose="020B0509050000020004" pitchFamily="49" charset="0"/>
              </a:rPr>
              <a:t>const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16A3B6"/>
                </a:solidFill>
                <a:latin typeface="Fira Code" panose="020B0509050000020004" pitchFamily="49" charset="0"/>
              </a:rPr>
              <a:t>myFunction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b="1" dirty="0">
                <a:solidFill>
                  <a:srgbClr val="DF769B"/>
                </a:solidFill>
                <a:latin typeface="Fira Code" panose="020B0509050000020004" pitchFamily="49" charset="0"/>
              </a:rPr>
              <a:t>=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E4B781"/>
                </a:solidFill>
                <a:latin typeface="Fira Code" panose="020B0509050000020004" pitchFamily="49" charset="0"/>
              </a:rPr>
              <a:t>arg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b="1" dirty="0">
                <a:solidFill>
                  <a:srgbClr val="E97749"/>
                </a:solidFill>
                <a:latin typeface="Fira Code" panose="020B0509050000020004" pitchFamily="49" charset="0"/>
              </a:rPr>
              <a:t>=&gt;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{ 	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console</a:t>
            </a:r>
            <a:r>
              <a:rPr lang="en-US" b="1" dirty="0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log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(</a:t>
            </a:r>
            <a:r>
              <a:rPr lang="en-US" dirty="0" err="1">
                <a:solidFill>
                  <a:srgbClr val="E4B781"/>
                </a:solidFill>
                <a:latin typeface="Fira Code" panose="020B0509050000020004" pitchFamily="49" charset="0"/>
              </a:rPr>
              <a:t>arg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)</a:t>
            </a:r>
          </a:p>
          <a:p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}</a:t>
            </a: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xmlns="" id="{C4F17D23-F824-4D1B-B47A-C0C5DE1655B1}"/>
              </a:ext>
            </a:extLst>
          </p:cNvPr>
          <p:cNvSpPr txBox="1"/>
          <p:nvPr/>
        </p:nvSpPr>
        <p:spPr>
          <a:xfrm>
            <a:off x="1401453" y="1332848"/>
            <a:ext cx="684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Normal function syntax(s)</a:t>
            </a:r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xmlns="" id="{858751ED-D34D-414A-B2A5-7728B0DC67AF}"/>
              </a:ext>
            </a:extLst>
          </p:cNvPr>
          <p:cNvSpPr/>
          <p:nvPr/>
        </p:nvSpPr>
        <p:spPr>
          <a:xfrm>
            <a:off x="6096000" y="2272384"/>
            <a:ext cx="6092825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rgbClr val="E97749"/>
                </a:solidFill>
                <a:latin typeface="Fira Code" panose="020B0509050000020004" pitchFamily="49" charset="0"/>
              </a:rPr>
              <a:t>function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16A3B6"/>
                </a:solidFill>
                <a:latin typeface="Fira Code" panose="020B0509050000020004" pitchFamily="49" charset="0"/>
              </a:rPr>
              <a:t>myFunction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(</a:t>
            </a:r>
            <a:r>
              <a:rPr lang="en-US" dirty="0" err="1">
                <a:solidFill>
                  <a:srgbClr val="E4B781"/>
                </a:solidFill>
                <a:latin typeface="Fira Code" panose="020B0509050000020004" pitchFamily="49" charset="0"/>
              </a:rPr>
              <a:t>arg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)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{</a:t>
            </a:r>
          </a:p>
          <a:p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	console</a:t>
            </a:r>
            <a:r>
              <a:rPr lang="en-US" b="1" dirty="0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log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(</a:t>
            </a:r>
            <a:r>
              <a:rPr lang="en-US" dirty="0" err="1">
                <a:solidFill>
                  <a:srgbClr val="E4B781"/>
                </a:solidFill>
                <a:latin typeface="Fira Code" panose="020B0509050000020004" pitchFamily="49" charset="0"/>
              </a:rPr>
              <a:t>arg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)</a:t>
            </a:r>
          </a:p>
          <a:p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1107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065FDE7-550E-483A-AC20-A0A09A554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404664"/>
            <a:ext cx="10360501" cy="661888"/>
          </a:xfrm>
        </p:spPr>
        <p:txBody>
          <a:bodyPr/>
          <a:lstStyle/>
          <a:p>
            <a:r>
              <a:rPr lang="en-US" dirty="0"/>
              <a:t>Why Arrow??</a:t>
            </a: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xmlns="" id="{B7FF092A-C6F4-421E-8FB3-21E0D77DEC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587"/>
          <a:stretch/>
        </p:blipFill>
        <p:spPr>
          <a:xfrm>
            <a:off x="5753006" y="583338"/>
            <a:ext cx="1250221" cy="5546694"/>
          </a:xfrm>
          <a:prstGeom prst="rect">
            <a:avLst/>
          </a:prstGeom>
        </p:spPr>
      </p:pic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xmlns="" id="{B8CB9A84-980E-4B47-8078-52141742C7CF}"/>
              </a:ext>
            </a:extLst>
          </p:cNvPr>
          <p:cNvSpPr/>
          <p:nvPr/>
        </p:nvSpPr>
        <p:spPr>
          <a:xfrm rot="16200000">
            <a:off x="3492992" y="2841703"/>
            <a:ext cx="577024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i="1" dirty="0">
                <a:solidFill>
                  <a:srgbClr val="E977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Fira Code" panose="020B0509050000020004" pitchFamily="49" charset="0"/>
              </a:rPr>
              <a:t>function</a:t>
            </a:r>
            <a:r>
              <a:rPr lang="en-US" sz="4400" dirty="0">
                <a:solidFill>
                  <a:srgbClr val="B2CAC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Fira Code" panose="020B0509050000020004" pitchFamily="49" charset="0"/>
              </a:rPr>
              <a:t> other</a:t>
            </a:r>
            <a:r>
              <a:rPr lang="en-US" sz="4400" dirty="0">
                <a:solidFill>
                  <a:srgbClr val="49D6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Fira Code" panose="020B0509050000020004" pitchFamily="49" charset="0"/>
              </a:rPr>
              <a:t>()</a:t>
            </a:r>
            <a:endParaRPr lang="en-US" sz="4400" dirty="0">
              <a:solidFill>
                <a:srgbClr val="B2CAC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0000"/>
              </a:highlight>
              <a:latin typeface="Fira Code" panose="020B0509050000020004" pitchFamily="49" charset="0"/>
            </a:endParaRPr>
          </a:p>
        </p:txBody>
      </p:sp>
      <p:pic>
        <p:nvPicPr>
          <p:cNvPr id="5" name="Picture 2" descr="à¸à¸¥à¸à¸²à¸£à¸à¹à¸à¸«à¸²à¸£à¸¹à¸à¸ à¸²à¸à¸ªà¸³à¸«à¸£à¸±à¸ Why meme .gif">
            <a:extLst>
              <a:ext uri="{FF2B5EF4-FFF2-40B4-BE49-F238E27FC236}">
                <a16:creationId xmlns:a16="http://schemas.microsoft.com/office/drawing/2014/main" xmlns="" id="{481C2A66-A95F-4E56-846D-B6037740377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140" y="4143890"/>
            <a:ext cx="408622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xmlns="" id="{61D0AF9C-DB19-498C-AD78-6711BB098EAA}"/>
              </a:ext>
            </a:extLst>
          </p:cNvPr>
          <p:cNvSpPr/>
          <p:nvPr/>
        </p:nvSpPr>
        <p:spPr>
          <a:xfrm>
            <a:off x="1546638" y="1412776"/>
            <a:ext cx="264687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i="1" dirty="0">
                <a:solidFill>
                  <a:srgbClr val="E97749"/>
                </a:solidFill>
                <a:latin typeface="Fira Code" panose="020B0509050000020004" pitchFamily="49" charset="0"/>
              </a:rPr>
              <a:t>this</a:t>
            </a:r>
            <a:endParaRPr lang="en-US" sz="8000" dirty="0">
              <a:solidFill>
                <a:srgbClr val="B2CACD"/>
              </a:solidFill>
              <a:latin typeface="Fira Code" panose="020B0509050000020004" pitchFamily="49" charset="0"/>
            </a:endParaRPr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xmlns="" id="{6DA766BC-9DA8-4331-8B9E-2A0134E0C265}"/>
              </a:ext>
            </a:extLst>
          </p:cNvPr>
          <p:cNvSpPr/>
          <p:nvPr/>
        </p:nvSpPr>
        <p:spPr>
          <a:xfrm>
            <a:off x="1505505" y="3144585"/>
            <a:ext cx="345638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B2CACD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{</a:t>
            </a:r>
          </a:p>
          <a:p>
            <a:r>
              <a:rPr lang="en-US" sz="4400" dirty="0">
                <a:solidFill>
                  <a:srgbClr val="49E9A6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	a</a:t>
            </a:r>
            <a:r>
              <a:rPr lang="en-US" sz="4400" dirty="0">
                <a:solidFill>
                  <a:srgbClr val="B2CACD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: </a:t>
            </a:r>
            <a:r>
              <a:rPr lang="en-US" sz="4400" dirty="0">
                <a:solidFill>
                  <a:srgbClr val="7060EB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1</a:t>
            </a:r>
            <a:r>
              <a:rPr lang="en-US" sz="4400" dirty="0">
                <a:solidFill>
                  <a:srgbClr val="B2CACD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,</a:t>
            </a:r>
          </a:p>
          <a:p>
            <a:r>
              <a:rPr lang="en-US" sz="4400" dirty="0">
                <a:solidFill>
                  <a:srgbClr val="49E9A6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	b</a:t>
            </a:r>
            <a:r>
              <a:rPr lang="en-US" sz="4400" dirty="0">
                <a:solidFill>
                  <a:srgbClr val="B2CACD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: </a:t>
            </a:r>
            <a:r>
              <a:rPr lang="en-US" sz="4400" dirty="0">
                <a:solidFill>
                  <a:srgbClr val="7060EB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2</a:t>
            </a:r>
            <a:endParaRPr lang="en-US" sz="4400" dirty="0">
              <a:solidFill>
                <a:srgbClr val="B2CACD"/>
              </a:solidFill>
              <a:highlight>
                <a:srgbClr val="800080"/>
              </a:highlight>
              <a:latin typeface="Fira Code" panose="020B0509050000020004" pitchFamily="49" charset="0"/>
            </a:endParaRPr>
          </a:p>
          <a:p>
            <a:r>
              <a:rPr lang="en-US" sz="4400" dirty="0">
                <a:solidFill>
                  <a:srgbClr val="B2CACD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}</a:t>
            </a: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xmlns="" id="{2EF1B712-AE18-47D2-A7EF-FF5C93B20BE7}"/>
              </a:ext>
            </a:extLst>
          </p:cNvPr>
          <p:cNvSpPr/>
          <p:nvPr/>
        </p:nvSpPr>
        <p:spPr>
          <a:xfrm>
            <a:off x="8562719" y="1683130"/>
            <a:ext cx="22140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i="1" dirty="0" err="1">
                <a:solidFill>
                  <a:srgbClr val="E97749"/>
                </a:solidFill>
                <a:latin typeface="Fira Code" panose="020B0509050000020004" pitchFamily="49" charset="0"/>
              </a:rPr>
              <a:t>this</a:t>
            </a:r>
            <a:r>
              <a:rPr lang="en-US" sz="4400" b="1" dirty="0" err="1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sz="4400" i="1" dirty="0" err="1">
                <a:solidFill>
                  <a:srgbClr val="E4B781"/>
                </a:solidFill>
                <a:latin typeface="Fira Code" panose="020B0509050000020004" pitchFamily="49" charset="0"/>
              </a:rPr>
              <a:t>a</a:t>
            </a:r>
            <a:endParaRPr lang="en-US" sz="4400" dirty="0">
              <a:solidFill>
                <a:srgbClr val="B2CACD"/>
              </a:solidFill>
              <a:latin typeface="Fira Code" panose="020B0509050000020004" pitchFamily="49" charset="0"/>
            </a:endParaRPr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xmlns="" id="{0E3A74BA-C448-4019-B8BA-02265092CA53}"/>
              </a:ext>
            </a:extLst>
          </p:cNvPr>
          <p:cNvSpPr/>
          <p:nvPr/>
        </p:nvSpPr>
        <p:spPr>
          <a:xfrm>
            <a:off x="8562719" y="2759864"/>
            <a:ext cx="22140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i="1" dirty="0" err="1">
                <a:solidFill>
                  <a:srgbClr val="E97749"/>
                </a:solidFill>
                <a:latin typeface="Fira Code" panose="020B0509050000020004" pitchFamily="49" charset="0"/>
              </a:rPr>
              <a:t>this</a:t>
            </a:r>
            <a:r>
              <a:rPr lang="en-US" sz="4400" b="1" dirty="0" err="1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sz="4400" i="1" dirty="0" err="1">
                <a:solidFill>
                  <a:srgbClr val="E4B781"/>
                </a:solidFill>
                <a:latin typeface="Fira Code" panose="020B0509050000020004" pitchFamily="49" charset="0"/>
              </a:rPr>
              <a:t>b</a:t>
            </a:r>
            <a:endParaRPr lang="en-US" sz="4400" dirty="0">
              <a:solidFill>
                <a:srgbClr val="B2CACD"/>
              </a:solidFill>
              <a:latin typeface="Fira Code" panose="020B0509050000020004" pitchFamily="49" charset="0"/>
            </a:endParaRPr>
          </a:p>
        </p:txBody>
      </p:sp>
      <p:sp>
        <p:nvSpPr>
          <p:cNvPr id="12" name="ส่วนโค้ง 11">
            <a:extLst>
              <a:ext uri="{FF2B5EF4-FFF2-40B4-BE49-F238E27FC236}">
                <a16:creationId xmlns:a16="http://schemas.microsoft.com/office/drawing/2014/main" xmlns="" id="{05CB9710-C3A9-402E-93F8-DCA6701F9A12}"/>
              </a:ext>
            </a:extLst>
          </p:cNvPr>
          <p:cNvSpPr/>
          <p:nvPr/>
        </p:nvSpPr>
        <p:spPr>
          <a:xfrm>
            <a:off x="4169234" y="2163812"/>
            <a:ext cx="789936" cy="1559489"/>
          </a:xfrm>
          <a:prstGeom prst="arc">
            <a:avLst>
              <a:gd name="adj1" fmla="val 16200000"/>
              <a:gd name="adj2" fmla="val 4768308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9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065FDE7-550E-483A-AC20-A0A09A554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6300" y="2813640"/>
            <a:ext cx="6972386" cy="661888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rgbClr val="49D6E9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()</a:t>
            </a:r>
            <a:r>
              <a:rPr lang="en-US" sz="4400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sz="4400" b="1" dirty="0">
                <a:solidFill>
                  <a:srgbClr val="E97749"/>
                </a:solidFill>
                <a:latin typeface="Fira Code" panose="020B0509050000020004" pitchFamily="49" charset="0"/>
              </a:rPr>
              <a:t>=&gt;</a:t>
            </a:r>
            <a:r>
              <a:rPr lang="en-US" sz="4400" dirty="0">
                <a:solidFill>
                  <a:srgbClr val="B2CACD"/>
                </a:solidFill>
                <a:latin typeface="Fira Code" panose="020B0509050000020004" pitchFamily="49" charset="0"/>
              </a:rPr>
              <a:t> {   </a:t>
            </a:r>
            <a:r>
              <a:rPr lang="en-US" sz="4400" dirty="0">
                <a:solidFill>
                  <a:srgbClr val="B2CACD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       </a:t>
            </a:r>
            <a:r>
              <a:rPr lang="en-US" sz="4400" dirty="0">
                <a:solidFill>
                  <a:srgbClr val="B2CACD"/>
                </a:solidFill>
                <a:latin typeface="Fira Code" panose="020B0509050000020004" pitchFamily="49" charset="0"/>
              </a:rPr>
              <a:t>  }</a:t>
            </a: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xmlns="" id="{B7FF092A-C6F4-421E-8FB3-21E0D77DEC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569" r="75587"/>
          <a:stretch/>
        </p:blipFill>
        <p:spPr>
          <a:xfrm>
            <a:off x="5754765" y="3861048"/>
            <a:ext cx="1250221" cy="1909825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xmlns="" id="{61D0AF9C-DB19-498C-AD78-6711BB098EAA}"/>
              </a:ext>
            </a:extLst>
          </p:cNvPr>
          <p:cNvSpPr/>
          <p:nvPr/>
        </p:nvSpPr>
        <p:spPr>
          <a:xfrm>
            <a:off x="1546638" y="1412776"/>
            <a:ext cx="264687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i="1" dirty="0">
                <a:solidFill>
                  <a:srgbClr val="E97749"/>
                </a:solidFill>
                <a:latin typeface="Fira Code" panose="020B0509050000020004" pitchFamily="49" charset="0"/>
              </a:rPr>
              <a:t>this</a:t>
            </a:r>
            <a:endParaRPr lang="en-US" sz="8000" dirty="0">
              <a:solidFill>
                <a:srgbClr val="B2CACD"/>
              </a:solidFill>
              <a:latin typeface="Fira Code" panose="020B0509050000020004" pitchFamily="49" charset="0"/>
            </a:endParaRPr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xmlns="" id="{6DA766BC-9DA8-4331-8B9E-2A0134E0C265}"/>
              </a:ext>
            </a:extLst>
          </p:cNvPr>
          <p:cNvSpPr/>
          <p:nvPr/>
        </p:nvSpPr>
        <p:spPr>
          <a:xfrm>
            <a:off x="1505505" y="3144585"/>
            <a:ext cx="345638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B2CACD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{</a:t>
            </a:r>
          </a:p>
          <a:p>
            <a:r>
              <a:rPr lang="en-US" sz="4400" dirty="0">
                <a:solidFill>
                  <a:srgbClr val="49E9A6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	a</a:t>
            </a:r>
            <a:r>
              <a:rPr lang="en-US" sz="4400" dirty="0">
                <a:solidFill>
                  <a:srgbClr val="B2CACD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: </a:t>
            </a:r>
            <a:r>
              <a:rPr lang="en-US" sz="4400" dirty="0">
                <a:solidFill>
                  <a:srgbClr val="7060EB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1</a:t>
            </a:r>
            <a:r>
              <a:rPr lang="en-US" sz="4400" dirty="0">
                <a:solidFill>
                  <a:srgbClr val="B2CACD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,</a:t>
            </a:r>
          </a:p>
          <a:p>
            <a:r>
              <a:rPr lang="en-US" sz="4400" dirty="0">
                <a:solidFill>
                  <a:srgbClr val="49E9A6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	b</a:t>
            </a:r>
            <a:r>
              <a:rPr lang="en-US" sz="4400" dirty="0">
                <a:solidFill>
                  <a:srgbClr val="B2CACD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: </a:t>
            </a:r>
            <a:r>
              <a:rPr lang="en-US" sz="4400" dirty="0">
                <a:solidFill>
                  <a:srgbClr val="7060EB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2</a:t>
            </a:r>
            <a:endParaRPr lang="en-US" sz="4400" dirty="0">
              <a:solidFill>
                <a:srgbClr val="B2CACD"/>
              </a:solidFill>
              <a:highlight>
                <a:srgbClr val="800080"/>
              </a:highlight>
              <a:latin typeface="Fira Code" panose="020B0509050000020004" pitchFamily="49" charset="0"/>
            </a:endParaRPr>
          </a:p>
          <a:p>
            <a:r>
              <a:rPr lang="en-US" sz="4400" dirty="0">
                <a:solidFill>
                  <a:srgbClr val="B2CACD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}</a:t>
            </a: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xmlns="" id="{2EF1B712-AE18-47D2-A7EF-FF5C93B20BE7}"/>
              </a:ext>
            </a:extLst>
          </p:cNvPr>
          <p:cNvSpPr/>
          <p:nvPr/>
        </p:nvSpPr>
        <p:spPr>
          <a:xfrm>
            <a:off x="8562719" y="1683130"/>
            <a:ext cx="22140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i="1" dirty="0" err="1">
                <a:solidFill>
                  <a:srgbClr val="E97749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this</a:t>
            </a:r>
            <a:r>
              <a:rPr lang="en-US" sz="4400" b="1" dirty="0" err="1">
                <a:solidFill>
                  <a:srgbClr val="DF769B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.</a:t>
            </a:r>
            <a:r>
              <a:rPr lang="en-US" sz="4400" i="1" dirty="0" err="1">
                <a:solidFill>
                  <a:srgbClr val="E4B781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a</a:t>
            </a:r>
            <a:endParaRPr lang="en-US" sz="4400" dirty="0">
              <a:solidFill>
                <a:srgbClr val="B2CACD"/>
              </a:solidFill>
              <a:highlight>
                <a:srgbClr val="800080"/>
              </a:highlight>
              <a:latin typeface="Fira Code" panose="020B0509050000020004" pitchFamily="49" charset="0"/>
            </a:endParaRPr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xmlns="" id="{0E3A74BA-C448-4019-B8BA-02265092CA53}"/>
              </a:ext>
            </a:extLst>
          </p:cNvPr>
          <p:cNvSpPr/>
          <p:nvPr/>
        </p:nvSpPr>
        <p:spPr>
          <a:xfrm>
            <a:off x="8562719" y="2759864"/>
            <a:ext cx="22140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i="1" dirty="0" err="1">
                <a:solidFill>
                  <a:srgbClr val="E97749"/>
                </a:solidFill>
                <a:latin typeface="Fira Code" panose="020B0509050000020004" pitchFamily="49" charset="0"/>
              </a:rPr>
              <a:t>this</a:t>
            </a:r>
            <a:r>
              <a:rPr lang="en-US" sz="4400" b="1" dirty="0" err="1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sz="4400" i="1" dirty="0" err="1">
                <a:solidFill>
                  <a:srgbClr val="E4B781"/>
                </a:solidFill>
                <a:latin typeface="Fira Code" panose="020B0509050000020004" pitchFamily="49" charset="0"/>
              </a:rPr>
              <a:t>b</a:t>
            </a:r>
            <a:endParaRPr lang="en-US" sz="4400" dirty="0">
              <a:solidFill>
                <a:srgbClr val="B2CACD"/>
              </a:solidFill>
              <a:latin typeface="Fira Code" panose="020B0509050000020004" pitchFamily="49" charset="0"/>
            </a:endParaRPr>
          </a:p>
        </p:txBody>
      </p:sp>
      <p:sp>
        <p:nvSpPr>
          <p:cNvPr id="12" name="ส่วนโค้ง 11">
            <a:extLst>
              <a:ext uri="{FF2B5EF4-FFF2-40B4-BE49-F238E27FC236}">
                <a16:creationId xmlns:a16="http://schemas.microsoft.com/office/drawing/2014/main" xmlns="" id="{05CB9710-C3A9-402E-93F8-DCA6701F9A12}"/>
              </a:ext>
            </a:extLst>
          </p:cNvPr>
          <p:cNvSpPr/>
          <p:nvPr/>
        </p:nvSpPr>
        <p:spPr>
          <a:xfrm>
            <a:off x="4169234" y="2163812"/>
            <a:ext cx="789936" cy="1559489"/>
          </a:xfrm>
          <a:prstGeom prst="arc">
            <a:avLst>
              <a:gd name="adj1" fmla="val 16200000"/>
              <a:gd name="adj2" fmla="val 4768308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xmlns="" id="{89331167-68EC-4E16-83D4-132187D93C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575"/>
          <a:stretch/>
        </p:blipFill>
        <p:spPr>
          <a:xfrm>
            <a:off x="5762703" y="548799"/>
            <a:ext cx="1249788" cy="1909825"/>
          </a:xfrm>
          <a:prstGeom prst="rect">
            <a:avLst/>
          </a:prstGeom>
        </p:spPr>
      </p:pic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xmlns="" id="{A5CEF46D-1DB3-4D35-978C-DAB5C278684F}"/>
              </a:ext>
            </a:extLst>
          </p:cNvPr>
          <p:cNvSpPr txBox="1">
            <a:spLocks/>
          </p:cNvSpPr>
          <p:nvPr/>
        </p:nvSpPr>
        <p:spPr>
          <a:xfrm>
            <a:off x="1197868" y="404664"/>
            <a:ext cx="10360501" cy="661888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eelawadee" panose="020B0502040204020203" pitchFamily="34" charset="-34"/>
                <a:ea typeface="+mj-ea"/>
                <a:cs typeface="Leelawadee" panose="020B0502040204020203" pitchFamily="34" charset="-34"/>
              </a:defRPr>
            </a:lvl1pPr>
          </a:lstStyle>
          <a:p>
            <a:r>
              <a:rPr lang="en-US"/>
              <a:t>Why Arrow??</a:t>
            </a:r>
            <a:endParaRPr lang="en-US" dirty="0"/>
          </a:p>
        </p:txBody>
      </p:sp>
      <p:cxnSp>
        <p:nvCxnSpPr>
          <p:cNvPr id="21" name="ตัวเชื่อมต่อ: หักมุม 20">
            <a:extLst>
              <a:ext uri="{FF2B5EF4-FFF2-40B4-BE49-F238E27FC236}">
                <a16:creationId xmlns:a16="http://schemas.microsoft.com/office/drawing/2014/main" xmlns="" id="{843B2371-9D17-41E7-832F-0AE290892F76}"/>
              </a:ext>
            </a:extLst>
          </p:cNvPr>
          <p:cNvCxnSpPr>
            <a:stCxn id="8" idx="3"/>
          </p:cNvCxnSpPr>
          <p:nvPr/>
        </p:nvCxnSpPr>
        <p:spPr>
          <a:xfrm flipV="1">
            <a:off x="4961888" y="3144585"/>
            <a:ext cx="556460" cy="1400384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à¸à¸¥à¸à¸²à¸£à¸à¹à¸à¸«à¸²à¸£à¸¹à¸à¸ à¸²à¸à¸ªà¸³à¸«à¸£à¸±à¸ goodjob meme .gif">
            <a:extLst>
              <a:ext uri="{FF2B5EF4-FFF2-40B4-BE49-F238E27FC236}">
                <a16:creationId xmlns:a16="http://schemas.microsoft.com/office/drawing/2014/main" xmlns="" id="{040BC3D9-7B94-42B8-809B-0892425C084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652" y="3884321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79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2CD5D5CB-FF9F-492A-AA05-D71913E76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rest and spread</a:t>
            </a:r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xmlns="" id="{05BD62B2-8A37-48A4-85BC-F73741C969CE}"/>
              </a:ext>
            </a:extLst>
          </p:cNvPr>
          <p:cNvSpPr/>
          <p:nvPr/>
        </p:nvSpPr>
        <p:spPr>
          <a:xfrm>
            <a:off x="1413892" y="1761592"/>
            <a:ext cx="86409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E9774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const</a:t>
            </a:r>
            <a:r>
              <a:rPr lang="en-US" sz="3200" dirty="0">
                <a:solidFill>
                  <a:srgbClr val="E4B78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200" dirty="0" err="1">
                <a:solidFill>
                  <a:srgbClr val="E4B78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myArray</a:t>
            </a:r>
            <a:r>
              <a:rPr lang="en-US" sz="3200" b="1" dirty="0">
                <a:solidFill>
                  <a:srgbClr val="DF769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</a:t>
            </a:r>
            <a:r>
              <a:rPr lang="en-US" sz="3200" dirty="0">
                <a:solidFill>
                  <a:srgbClr val="B2CACD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[</a:t>
            </a:r>
            <a:r>
              <a:rPr lang="en-US" sz="3200" dirty="0">
                <a:solidFill>
                  <a:srgbClr val="7060E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3200" dirty="0">
                <a:solidFill>
                  <a:srgbClr val="B2CACD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3200" dirty="0">
                <a:solidFill>
                  <a:srgbClr val="7060E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4</a:t>
            </a:r>
            <a:r>
              <a:rPr lang="en-US" sz="3200" dirty="0">
                <a:solidFill>
                  <a:srgbClr val="B2CACD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3200" dirty="0">
                <a:solidFill>
                  <a:srgbClr val="7060E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en-US" sz="3200" dirty="0">
                <a:solidFill>
                  <a:srgbClr val="B2CACD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3200" dirty="0">
                <a:solidFill>
                  <a:srgbClr val="7060E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en-US" sz="3200" dirty="0">
                <a:solidFill>
                  <a:srgbClr val="B2CACD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3200" dirty="0">
                <a:solidFill>
                  <a:srgbClr val="7060E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3200" dirty="0">
                <a:solidFill>
                  <a:srgbClr val="B2CACD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xmlns="" id="{529BC474-2CCD-430E-846C-28B494290A4C}"/>
              </a:ext>
            </a:extLst>
          </p:cNvPr>
          <p:cNvSpPr/>
          <p:nvPr/>
        </p:nvSpPr>
        <p:spPr>
          <a:xfrm>
            <a:off x="1396527" y="2631300"/>
            <a:ext cx="105726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49D6E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console</a:t>
            </a:r>
            <a:r>
              <a:rPr lang="en-US" sz="3200" b="1" dirty="0">
                <a:solidFill>
                  <a:srgbClr val="DF769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.</a:t>
            </a:r>
            <a:r>
              <a:rPr lang="en-US" sz="3200" dirty="0">
                <a:solidFill>
                  <a:srgbClr val="49D6E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log</a:t>
            </a:r>
            <a:r>
              <a:rPr lang="en-US" sz="3200" dirty="0">
                <a:solidFill>
                  <a:srgbClr val="B2CACD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([</a:t>
            </a:r>
            <a:r>
              <a:rPr lang="en-US" sz="3200" b="1" dirty="0">
                <a:solidFill>
                  <a:srgbClr val="DF769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...</a:t>
            </a:r>
            <a:r>
              <a:rPr lang="en-US" sz="3200" i="1" dirty="0" err="1">
                <a:solidFill>
                  <a:srgbClr val="E4B78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myArray</a:t>
            </a:r>
            <a:r>
              <a:rPr lang="en-US" sz="3200" dirty="0">
                <a:solidFill>
                  <a:srgbClr val="B2CACD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r>
              <a:rPr lang="en-US" sz="3200" b="1" dirty="0">
                <a:solidFill>
                  <a:srgbClr val="DF769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...</a:t>
            </a:r>
            <a:r>
              <a:rPr lang="en-US" sz="3200" i="1" dirty="0" err="1">
                <a:solidFill>
                  <a:srgbClr val="E4B78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myArray</a:t>
            </a:r>
            <a:r>
              <a:rPr lang="en-US" sz="3200" dirty="0">
                <a:solidFill>
                  <a:srgbClr val="B2CACD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])</a:t>
            </a: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xmlns="" id="{030B60C9-A347-4E05-8B0B-D0C5F03B86A4}"/>
              </a:ext>
            </a:extLst>
          </p:cNvPr>
          <p:cNvSpPr/>
          <p:nvPr/>
        </p:nvSpPr>
        <p:spPr>
          <a:xfrm>
            <a:off x="1396527" y="3501008"/>
            <a:ext cx="88023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C7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output =&gt; [5, 4, 3, 2, 1, 5, 4, 3, 2, 1]</a:t>
            </a:r>
          </a:p>
        </p:txBody>
      </p:sp>
      <p:pic>
        <p:nvPicPr>
          <p:cNvPr id="6146" name="Picture 2" descr="à¸à¸¥à¸à¸²à¸£à¸à¹à¸à¸«à¸²à¸£à¸¹à¸à¸ à¸²à¸à¸ªà¸³à¸«à¸£à¸±à¸ too easy meme .gif">
            <a:extLst>
              <a:ext uri="{FF2B5EF4-FFF2-40B4-BE49-F238E27FC236}">
                <a16:creationId xmlns:a16="http://schemas.microsoft.com/office/drawing/2014/main" xmlns="" id="{00185784-713C-49F7-8894-E5E50C9D4D2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124" y="4309161"/>
            <a:ext cx="5184576" cy="215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98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2CD5D5CB-FF9F-492A-AA05-D71913E76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019" y="303305"/>
            <a:ext cx="10360501" cy="661888"/>
          </a:xfrm>
        </p:spPr>
        <p:txBody>
          <a:bodyPr>
            <a:normAutofit/>
          </a:bodyPr>
          <a:lstStyle/>
          <a:p>
            <a:r>
              <a:rPr lang="en-US" dirty="0"/>
              <a:t>rest and spread</a:t>
            </a: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xmlns="" id="{14073FF5-D42E-40C2-88D8-F403769F36B6}"/>
              </a:ext>
            </a:extLst>
          </p:cNvPr>
          <p:cNvSpPr/>
          <p:nvPr/>
        </p:nvSpPr>
        <p:spPr>
          <a:xfrm>
            <a:off x="1261467" y="960471"/>
            <a:ext cx="385242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E97749"/>
                </a:solidFill>
                <a:latin typeface="Fira Code" panose="020B0509050000020004" pitchFamily="49" charset="0"/>
              </a:rPr>
              <a:t>const</a:t>
            </a:r>
            <a:r>
              <a:rPr lang="en-US" sz="3200" dirty="0">
                <a:solidFill>
                  <a:srgbClr val="E4B781"/>
                </a:solidFill>
                <a:latin typeface="Fira Code" panose="020B0509050000020004" pitchFamily="49" charset="0"/>
              </a:rPr>
              <a:t> </a:t>
            </a:r>
            <a:r>
              <a:rPr lang="en-US" sz="3200" dirty="0" err="1">
                <a:solidFill>
                  <a:srgbClr val="E4B781"/>
                </a:solidFill>
                <a:latin typeface="Fira Code" panose="020B0509050000020004" pitchFamily="49" charset="0"/>
              </a:rPr>
              <a:t>myObj</a:t>
            </a:r>
            <a:r>
              <a:rPr lang="en-US" sz="3200" b="1" dirty="0">
                <a:solidFill>
                  <a:srgbClr val="DF769B"/>
                </a:solidFill>
                <a:latin typeface="Fira Code" panose="020B0509050000020004" pitchFamily="49" charset="0"/>
              </a:rPr>
              <a:t> =</a:t>
            </a:r>
            <a:r>
              <a:rPr lang="en-US" sz="3200" dirty="0">
                <a:solidFill>
                  <a:srgbClr val="B2CACD"/>
                </a:solidFill>
                <a:latin typeface="Fira Code" panose="020B0509050000020004" pitchFamily="49" charset="0"/>
              </a:rPr>
              <a:t> {</a:t>
            </a:r>
          </a:p>
          <a:p>
            <a:r>
              <a:rPr lang="en-US" sz="3200" dirty="0">
                <a:solidFill>
                  <a:srgbClr val="49E9A6"/>
                </a:solidFill>
                <a:latin typeface="Fira Code" panose="020B0509050000020004" pitchFamily="49" charset="0"/>
              </a:rPr>
              <a:t>	a</a:t>
            </a:r>
            <a:r>
              <a:rPr lang="en-US" sz="3200" dirty="0">
                <a:solidFill>
                  <a:srgbClr val="B2CACD"/>
                </a:solidFill>
                <a:latin typeface="Fira Code" panose="020B0509050000020004" pitchFamily="49" charset="0"/>
              </a:rPr>
              <a:t>:</a:t>
            </a:r>
            <a:r>
              <a:rPr lang="en-US" sz="3200" dirty="0">
                <a:solidFill>
                  <a:srgbClr val="7060EB"/>
                </a:solidFill>
                <a:latin typeface="Fira Code" panose="020B0509050000020004" pitchFamily="49" charset="0"/>
              </a:rPr>
              <a:t>1</a:t>
            </a:r>
            <a:r>
              <a:rPr lang="en-US" sz="3200" dirty="0">
                <a:solidFill>
                  <a:srgbClr val="B2CACD"/>
                </a:solidFill>
                <a:latin typeface="Fira Code" panose="020B0509050000020004" pitchFamily="49" charset="0"/>
              </a:rPr>
              <a:t>,</a:t>
            </a:r>
          </a:p>
          <a:p>
            <a:r>
              <a:rPr lang="en-US" sz="3200" dirty="0">
                <a:solidFill>
                  <a:srgbClr val="49E9A6"/>
                </a:solidFill>
                <a:latin typeface="Fira Code" panose="020B0509050000020004" pitchFamily="49" charset="0"/>
              </a:rPr>
              <a:t>	b</a:t>
            </a:r>
            <a:r>
              <a:rPr lang="en-US" sz="3200" dirty="0">
                <a:solidFill>
                  <a:srgbClr val="B2CACD"/>
                </a:solidFill>
                <a:latin typeface="Fira Code" panose="020B0509050000020004" pitchFamily="49" charset="0"/>
              </a:rPr>
              <a:t>:</a:t>
            </a:r>
            <a:r>
              <a:rPr lang="en-US" sz="3200" dirty="0">
                <a:solidFill>
                  <a:srgbClr val="7060EB"/>
                </a:solidFill>
                <a:latin typeface="Fira Code" panose="020B0509050000020004" pitchFamily="49" charset="0"/>
              </a:rPr>
              <a:t>2</a:t>
            </a:r>
            <a:r>
              <a:rPr lang="en-US" sz="3200" dirty="0">
                <a:solidFill>
                  <a:srgbClr val="B2CACD"/>
                </a:solidFill>
                <a:latin typeface="Fira Code" panose="020B0509050000020004" pitchFamily="49" charset="0"/>
              </a:rPr>
              <a:t>,</a:t>
            </a:r>
          </a:p>
          <a:p>
            <a:r>
              <a:rPr lang="en-US" sz="3200" dirty="0">
                <a:solidFill>
                  <a:srgbClr val="49E9A6"/>
                </a:solidFill>
                <a:latin typeface="Fira Code" panose="020B0509050000020004" pitchFamily="49" charset="0"/>
              </a:rPr>
              <a:t>	c</a:t>
            </a:r>
            <a:r>
              <a:rPr lang="en-US" sz="3200" dirty="0">
                <a:solidFill>
                  <a:srgbClr val="B2CACD"/>
                </a:solidFill>
                <a:latin typeface="Fira Code" panose="020B0509050000020004" pitchFamily="49" charset="0"/>
              </a:rPr>
              <a:t>:</a:t>
            </a:r>
            <a:r>
              <a:rPr lang="en-US" sz="3200" dirty="0">
                <a:solidFill>
                  <a:srgbClr val="7060EB"/>
                </a:solidFill>
                <a:latin typeface="Fira Code" panose="020B0509050000020004" pitchFamily="49" charset="0"/>
              </a:rPr>
              <a:t>3</a:t>
            </a:r>
            <a:endParaRPr lang="en-US" sz="3200" dirty="0">
              <a:solidFill>
                <a:srgbClr val="B2CACD"/>
              </a:solidFill>
              <a:latin typeface="Fira Code" panose="020B0509050000020004" pitchFamily="49" charset="0"/>
            </a:endParaRPr>
          </a:p>
          <a:p>
            <a:r>
              <a:rPr lang="en-US" sz="3200" dirty="0">
                <a:solidFill>
                  <a:srgbClr val="B2CACD"/>
                </a:solidFill>
                <a:latin typeface="Fira Code" panose="020B0509050000020004" pitchFamily="49" charset="0"/>
              </a:rPr>
              <a:t>}</a:t>
            </a:r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xmlns="" id="{ADCB698C-F154-4ADC-841B-AF9ED624FE77}"/>
              </a:ext>
            </a:extLst>
          </p:cNvPr>
          <p:cNvSpPr/>
          <p:nvPr/>
        </p:nvSpPr>
        <p:spPr>
          <a:xfrm>
            <a:off x="1219907" y="3879794"/>
            <a:ext cx="80842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49D6E9"/>
                </a:solidFill>
                <a:latin typeface="Fira Code" panose="020B0509050000020004" pitchFamily="49" charset="0"/>
              </a:rPr>
              <a:t>console</a:t>
            </a:r>
            <a:r>
              <a:rPr lang="en-US" sz="3200" b="1" dirty="0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sz="3200" dirty="0">
                <a:solidFill>
                  <a:srgbClr val="49D6E9"/>
                </a:solidFill>
                <a:latin typeface="Fira Code" panose="020B0509050000020004" pitchFamily="49" charset="0"/>
              </a:rPr>
              <a:t>log</a:t>
            </a:r>
            <a:r>
              <a:rPr lang="en-US" sz="3200" dirty="0">
                <a:solidFill>
                  <a:srgbClr val="B2CACD"/>
                </a:solidFill>
                <a:latin typeface="Fira Code" panose="020B0509050000020004" pitchFamily="49" charset="0"/>
              </a:rPr>
              <a:t>({</a:t>
            </a:r>
            <a:r>
              <a:rPr lang="en-US" sz="3200" dirty="0">
                <a:solidFill>
                  <a:srgbClr val="CC9900"/>
                </a:solidFill>
                <a:latin typeface="Fira Code" panose="020B0509050000020004" pitchFamily="49" charset="0"/>
              </a:rPr>
              <a:t> </a:t>
            </a:r>
            <a:r>
              <a:rPr lang="en-US" sz="3200" dirty="0">
                <a:solidFill>
                  <a:srgbClr val="49E9A6"/>
                </a:solidFill>
                <a:latin typeface="Fira Code" panose="020B0509050000020004" pitchFamily="49" charset="0"/>
              </a:rPr>
              <a:t>z</a:t>
            </a:r>
            <a:r>
              <a:rPr lang="en-US" sz="3200" dirty="0">
                <a:solidFill>
                  <a:srgbClr val="B2CACD"/>
                </a:solidFill>
                <a:latin typeface="Fira Code" panose="020B0509050000020004" pitchFamily="49" charset="0"/>
              </a:rPr>
              <a:t>: </a:t>
            </a:r>
            <a:r>
              <a:rPr lang="en-US" sz="3200" dirty="0">
                <a:solidFill>
                  <a:srgbClr val="7060EB"/>
                </a:solidFill>
                <a:latin typeface="Fira Code" panose="020B0509050000020004" pitchFamily="49" charset="0"/>
              </a:rPr>
              <a:t>99</a:t>
            </a:r>
            <a:r>
              <a:rPr lang="en-US" sz="3200" dirty="0">
                <a:solidFill>
                  <a:srgbClr val="B2CACD"/>
                </a:solidFill>
                <a:latin typeface="Fira Code" panose="020B0509050000020004" pitchFamily="49" charset="0"/>
              </a:rPr>
              <a:t>,</a:t>
            </a:r>
            <a:r>
              <a:rPr lang="en-US" sz="3200" b="1" dirty="0">
                <a:solidFill>
                  <a:srgbClr val="DF769B"/>
                </a:solidFill>
                <a:latin typeface="Fira Code" panose="020B0509050000020004" pitchFamily="49" charset="0"/>
              </a:rPr>
              <a:t> ...</a:t>
            </a:r>
            <a:r>
              <a:rPr lang="en-US" sz="3200" i="1" dirty="0" err="1">
                <a:solidFill>
                  <a:srgbClr val="E4B781"/>
                </a:solidFill>
                <a:latin typeface="Fira Code" panose="020B0509050000020004" pitchFamily="49" charset="0"/>
              </a:rPr>
              <a:t>myObj</a:t>
            </a:r>
            <a:r>
              <a:rPr lang="en-US" sz="3200" dirty="0">
                <a:solidFill>
                  <a:srgbClr val="B2CACD"/>
                </a:solidFill>
                <a:latin typeface="Fira Code" panose="020B0509050000020004" pitchFamily="49" charset="0"/>
              </a:rPr>
              <a:t> })</a:t>
            </a:r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xmlns="" id="{1A9F6EEA-3D8C-4422-820F-97DDCDA0C06C}"/>
              </a:ext>
            </a:extLst>
          </p:cNvPr>
          <p:cNvSpPr/>
          <p:nvPr/>
        </p:nvSpPr>
        <p:spPr>
          <a:xfrm>
            <a:off x="1261467" y="4941168"/>
            <a:ext cx="98123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solidFill>
                  <a:srgbClr val="B2CACD"/>
                </a:solidFill>
                <a:latin typeface="Fira Code" panose="020B0509050000020004" pitchFamily="49" charset="0"/>
              </a:rPr>
              <a:t>&gt;&gt;_ output =&gt; {</a:t>
            </a:r>
            <a:r>
              <a:rPr lang="pt-BR" sz="3200" dirty="0">
                <a:solidFill>
                  <a:srgbClr val="49E9A6"/>
                </a:solidFill>
                <a:latin typeface="Fira Code" panose="020B0509050000020004" pitchFamily="49" charset="0"/>
              </a:rPr>
              <a:t>z</a:t>
            </a:r>
            <a:r>
              <a:rPr lang="pt-BR" sz="3200" dirty="0">
                <a:solidFill>
                  <a:srgbClr val="B2CACD"/>
                </a:solidFill>
                <a:latin typeface="Fira Code" panose="020B0509050000020004" pitchFamily="49" charset="0"/>
              </a:rPr>
              <a:t>: </a:t>
            </a:r>
            <a:r>
              <a:rPr lang="pt-BR" sz="3200" dirty="0">
                <a:solidFill>
                  <a:srgbClr val="7060EB"/>
                </a:solidFill>
                <a:latin typeface="Fira Code" panose="020B0509050000020004" pitchFamily="49" charset="0"/>
              </a:rPr>
              <a:t>99</a:t>
            </a:r>
            <a:r>
              <a:rPr lang="pt-BR" sz="3200" dirty="0">
                <a:solidFill>
                  <a:srgbClr val="B2CACD"/>
                </a:solidFill>
                <a:latin typeface="Fira Code" panose="020B0509050000020004" pitchFamily="49" charset="0"/>
              </a:rPr>
              <a:t>,</a:t>
            </a:r>
            <a:r>
              <a:rPr lang="pt-BR" sz="3200" dirty="0">
                <a:solidFill>
                  <a:srgbClr val="CC9900"/>
                </a:solidFill>
                <a:latin typeface="Fira Code" panose="020B0509050000020004" pitchFamily="49" charset="0"/>
              </a:rPr>
              <a:t> </a:t>
            </a:r>
            <a:r>
              <a:rPr lang="pt-BR" sz="3200" dirty="0">
                <a:solidFill>
                  <a:srgbClr val="49E9A6"/>
                </a:solidFill>
                <a:latin typeface="Fira Code" panose="020B0509050000020004" pitchFamily="49" charset="0"/>
              </a:rPr>
              <a:t>a</a:t>
            </a:r>
            <a:r>
              <a:rPr lang="pt-BR" sz="3200" dirty="0">
                <a:solidFill>
                  <a:srgbClr val="B2CACD"/>
                </a:solidFill>
                <a:latin typeface="Fira Code" panose="020B0509050000020004" pitchFamily="49" charset="0"/>
              </a:rPr>
              <a:t>: </a:t>
            </a:r>
            <a:r>
              <a:rPr lang="pt-BR" sz="3200" dirty="0">
                <a:solidFill>
                  <a:srgbClr val="7060EB"/>
                </a:solidFill>
                <a:latin typeface="Fira Code" panose="020B0509050000020004" pitchFamily="49" charset="0"/>
              </a:rPr>
              <a:t>1</a:t>
            </a:r>
            <a:r>
              <a:rPr lang="pt-BR" sz="3200" dirty="0">
                <a:solidFill>
                  <a:srgbClr val="B2CACD"/>
                </a:solidFill>
                <a:latin typeface="Fira Code" panose="020B0509050000020004" pitchFamily="49" charset="0"/>
              </a:rPr>
              <a:t>,</a:t>
            </a:r>
            <a:r>
              <a:rPr lang="pt-BR" sz="3200" dirty="0">
                <a:solidFill>
                  <a:srgbClr val="CC9900"/>
                </a:solidFill>
                <a:latin typeface="Fira Code" panose="020B0509050000020004" pitchFamily="49" charset="0"/>
              </a:rPr>
              <a:t> </a:t>
            </a:r>
            <a:r>
              <a:rPr lang="pt-BR" sz="3200" dirty="0">
                <a:solidFill>
                  <a:srgbClr val="49E9A6"/>
                </a:solidFill>
                <a:latin typeface="Fira Code" panose="020B0509050000020004" pitchFamily="49" charset="0"/>
              </a:rPr>
              <a:t>b</a:t>
            </a:r>
            <a:r>
              <a:rPr lang="pt-BR" sz="3200" dirty="0">
                <a:solidFill>
                  <a:srgbClr val="B2CACD"/>
                </a:solidFill>
                <a:latin typeface="Fira Code" panose="020B0509050000020004" pitchFamily="49" charset="0"/>
              </a:rPr>
              <a:t>: </a:t>
            </a:r>
            <a:r>
              <a:rPr lang="pt-BR" sz="3200" dirty="0">
                <a:solidFill>
                  <a:srgbClr val="7060EB"/>
                </a:solidFill>
                <a:latin typeface="Fira Code" panose="020B0509050000020004" pitchFamily="49" charset="0"/>
              </a:rPr>
              <a:t>2</a:t>
            </a:r>
            <a:r>
              <a:rPr lang="pt-BR" sz="3200" dirty="0">
                <a:solidFill>
                  <a:srgbClr val="B2CACD"/>
                </a:solidFill>
                <a:latin typeface="Fira Code" panose="020B0509050000020004" pitchFamily="49" charset="0"/>
              </a:rPr>
              <a:t>,</a:t>
            </a:r>
            <a:r>
              <a:rPr lang="pt-BR" sz="3200" dirty="0">
                <a:solidFill>
                  <a:srgbClr val="CC9900"/>
                </a:solidFill>
                <a:latin typeface="Fira Code" panose="020B0509050000020004" pitchFamily="49" charset="0"/>
              </a:rPr>
              <a:t> </a:t>
            </a:r>
            <a:r>
              <a:rPr lang="pt-BR" sz="3200" dirty="0">
                <a:solidFill>
                  <a:srgbClr val="49E9A6"/>
                </a:solidFill>
                <a:latin typeface="Fira Code" panose="020B0509050000020004" pitchFamily="49" charset="0"/>
              </a:rPr>
              <a:t>c</a:t>
            </a:r>
            <a:r>
              <a:rPr lang="pt-BR" sz="3200" dirty="0">
                <a:solidFill>
                  <a:srgbClr val="B2CACD"/>
                </a:solidFill>
                <a:latin typeface="Fira Code" panose="020B0509050000020004" pitchFamily="49" charset="0"/>
              </a:rPr>
              <a:t>: </a:t>
            </a:r>
            <a:r>
              <a:rPr lang="pt-BR" sz="3200" dirty="0">
                <a:solidFill>
                  <a:srgbClr val="7060EB"/>
                </a:solidFill>
                <a:latin typeface="Fira Code" panose="020B0509050000020004" pitchFamily="49" charset="0"/>
              </a:rPr>
              <a:t>3</a:t>
            </a:r>
            <a:r>
              <a:rPr lang="pt-BR" sz="3200" dirty="0">
                <a:solidFill>
                  <a:srgbClr val="B2CACD"/>
                </a:solidFill>
                <a:latin typeface="Fira Code" panose="020B0509050000020004" pitchFamily="49" charset="0"/>
              </a:rPr>
              <a:t>}</a:t>
            </a:r>
          </a:p>
        </p:txBody>
      </p:sp>
      <p:pic>
        <p:nvPicPr>
          <p:cNvPr id="7170" name="Picture 2" descr="à¸à¸¥à¸à¸²à¸£à¸à¹à¸à¸«à¸²à¸£à¸¹à¸à¸ à¸²à¸à¸ªà¸³à¸«à¸£à¸±à¸ too easy meme .gif">
            <a:extLst>
              <a:ext uri="{FF2B5EF4-FFF2-40B4-BE49-F238E27FC236}">
                <a16:creationId xmlns:a16="http://schemas.microsoft.com/office/drawing/2014/main" xmlns="" id="{9B2E1663-D6E2-4F1B-80E1-D52A92260BE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332" y="874455"/>
            <a:ext cx="6137045" cy="255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01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016A26F3-C63A-4795-B10C-B5A4D14A2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US" dirty="0" err="1"/>
              <a:t>destructuring</a:t>
            </a:r>
            <a:r>
              <a:rPr lang="en-US" dirty="0"/>
              <a:t> </a:t>
            </a:r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xmlns="" id="{2BAA603F-3DBC-4EDE-9C53-B02BDF9CDEE7}"/>
              </a:ext>
            </a:extLst>
          </p:cNvPr>
          <p:cNvSpPr/>
          <p:nvPr/>
        </p:nvSpPr>
        <p:spPr>
          <a:xfrm>
            <a:off x="1557908" y="1859340"/>
            <a:ext cx="6092825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E97749"/>
                </a:solidFill>
                <a:latin typeface="Fira Code" panose="020B0509050000020004" pitchFamily="49" charset="0"/>
              </a:rPr>
              <a:t>const</a:t>
            </a:r>
            <a:r>
              <a:rPr lang="en-US" dirty="0">
                <a:solidFill>
                  <a:srgbClr val="E4B781"/>
                </a:solidFill>
                <a:latin typeface="Fira Code" panose="020B0509050000020004" pitchFamily="49" charset="0"/>
              </a:rPr>
              <a:t> user</a:t>
            </a:r>
            <a:r>
              <a:rPr lang="en-US" b="1" dirty="0">
                <a:solidFill>
                  <a:srgbClr val="DF769B"/>
                </a:solidFill>
                <a:latin typeface="Fira Code" panose="020B0509050000020004" pitchFamily="49" charset="0"/>
              </a:rPr>
              <a:t> =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{</a:t>
            </a:r>
          </a:p>
          <a:p>
            <a:r>
              <a:rPr lang="en-US" dirty="0">
                <a:solidFill>
                  <a:srgbClr val="49E9A6"/>
                </a:solidFill>
                <a:latin typeface="Fira Code" panose="020B0509050000020004" pitchFamily="49" charset="0"/>
              </a:rPr>
              <a:t>	id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: </a:t>
            </a:r>
            <a:r>
              <a:rPr lang="en-US" dirty="0">
                <a:solidFill>
                  <a:srgbClr val="7060EB"/>
                </a:solidFill>
                <a:latin typeface="Fira Code" panose="020B0509050000020004" pitchFamily="49" charset="0"/>
              </a:rPr>
              <a:t>0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,</a:t>
            </a:r>
          </a:p>
          <a:p>
            <a:r>
              <a:rPr lang="en-US" dirty="0">
                <a:solidFill>
                  <a:srgbClr val="49E9A6"/>
                </a:solidFill>
                <a:latin typeface="Fira Code" panose="020B0509050000020004" pitchFamily="49" charset="0"/>
              </a:rPr>
              <a:t>	</a:t>
            </a:r>
            <a:r>
              <a:rPr lang="en-US" dirty="0" err="1">
                <a:solidFill>
                  <a:srgbClr val="49E9A6"/>
                </a:solidFill>
                <a:latin typeface="Fira Code" panose="020B0509050000020004" pitchFamily="49" charset="0"/>
              </a:rPr>
              <a:t>firstName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: </a:t>
            </a:r>
            <a:r>
              <a:rPr lang="en-US" dirty="0">
                <a:solidFill>
                  <a:srgbClr val="49E9A6"/>
                </a:solidFill>
                <a:latin typeface="Fira Code" panose="020B0509050000020004" pitchFamily="49" charset="0"/>
              </a:rPr>
              <a:t>"Bob"</a:t>
            </a:r>
            <a:endParaRPr lang="en-US" dirty="0">
              <a:solidFill>
                <a:srgbClr val="B2CACD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}</a:t>
            </a: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xmlns="" id="{261E9C77-8B44-42C9-90C5-2A0CCB6D6FA2}"/>
              </a:ext>
            </a:extLst>
          </p:cNvPr>
          <p:cNvSpPr/>
          <p:nvPr/>
        </p:nvSpPr>
        <p:spPr>
          <a:xfrm>
            <a:off x="1557908" y="3789740"/>
            <a:ext cx="813690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E97749"/>
                </a:solidFill>
                <a:latin typeface="Fira Code" panose="020B0509050000020004" pitchFamily="49" charset="0"/>
              </a:rPr>
              <a:t>const</a:t>
            </a:r>
            <a:r>
              <a:rPr lang="en-US" sz="4400" dirty="0">
                <a:solidFill>
                  <a:srgbClr val="B2CACD"/>
                </a:solidFill>
                <a:latin typeface="Fira Code" panose="020B0509050000020004" pitchFamily="49" charset="0"/>
              </a:rPr>
              <a:t> {</a:t>
            </a:r>
            <a:r>
              <a:rPr lang="en-US" sz="4400" dirty="0">
                <a:solidFill>
                  <a:srgbClr val="E4B781"/>
                </a:solidFill>
                <a:latin typeface="Fira Code" panose="020B0509050000020004" pitchFamily="49" charset="0"/>
              </a:rPr>
              <a:t> id</a:t>
            </a:r>
            <a:r>
              <a:rPr lang="en-US" sz="4400" dirty="0">
                <a:solidFill>
                  <a:srgbClr val="B2CACD"/>
                </a:solidFill>
                <a:latin typeface="Fira Code" panose="020B0509050000020004" pitchFamily="49" charset="0"/>
              </a:rPr>
              <a:t> }</a:t>
            </a:r>
            <a:r>
              <a:rPr lang="en-US" sz="4400" b="1" dirty="0">
                <a:solidFill>
                  <a:srgbClr val="DF769B"/>
                </a:solidFill>
                <a:latin typeface="Fira Code" panose="020B0509050000020004" pitchFamily="49" charset="0"/>
              </a:rPr>
              <a:t> =</a:t>
            </a:r>
            <a:r>
              <a:rPr lang="en-US" sz="4400" dirty="0">
                <a:solidFill>
                  <a:srgbClr val="E4B781"/>
                </a:solidFill>
                <a:latin typeface="Fira Code" panose="020B0509050000020004" pitchFamily="49" charset="0"/>
              </a:rPr>
              <a:t> user </a:t>
            </a:r>
          </a:p>
          <a:p>
            <a:r>
              <a:rPr lang="en-US" sz="4400" dirty="0">
                <a:solidFill>
                  <a:srgbClr val="E4B781"/>
                </a:solidFill>
                <a:latin typeface="Fira Code" panose="020B0509050000020004" pitchFamily="49" charset="0"/>
              </a:rPr>
              <a:t>=== </a:t>
            </a:r>
          </a:p>
          <a:p>
            <a:r>
              <a:rPr lang="en-US" sz="4400" dirty="0">
                <a:solidFill>
                  <a:srgbClr val="E97749"/>
                </a:solidFill>
                <a:latin typeface="Fira Code" panose="020B0509050000020004" pitchFamily="49" charset="0"/>
              </a:rPr>
              <a:t>const</a:t>
            </a:r>
            <a:r>
              <a:rPr lang="en-US" sz="4400" dirty="0">
                <a:solidFill>
                  <a:srgbClr val="E4B781"/>
                </a:solidFill>
                <a:latin typeface="Fira Code" panose="020B0509050000020004" pitchFamily="49" charset="0"/>
              </a:rPr>
              <a:t> id</a:t>
            </a:r>
            <a:r>
              <a:rPr lang="en-US" sz="4400" b="1" dirty="0">
                <a:solidFill>
                  <a:srgbClr val="DF769B"/>
                </a:solidFill>
                <a:latin typeface="Fira Code" panose="020B0509050000020004" pitchFamily="49" charset="0"/>
              </a:rPr>
              <a:t> =</a:t>
            </a:r>
            <a:r>
              <a:rPr lang="en-US" sz="4400" dirty="0">
                <a:solidFill>
                  <a:srgbClr val="E4B781"/>
                </a:solidFill>
                <a:latin typeface="Fira Code" panose="020B0509050000020004" pitchFamily="49" charset="0"/>
              </a:rPr>
              <a:t> user</a:t>
            </a:r>
            <a:r>
              <a:rPr lang="en-US" sz="4400" b="1" dirty="0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sz="4400" i="1" dirty="0">
                <a:solidFill>
                  <a:srgbClr val="E4B781"/>
                </a:solidFill>
                <a:latin typeface="Fira Code" panose="020B0509050000020004" pitchFamily="49" charset="0"/>
              </a:rPr>
              <a:t>id</a:t>
            </a:r>
            <a:endParaRPr lang="en-US" sz="4400" dirty="0">
              <a:solidFill>
                <a:srgbClr val="B2CACD"/>
              </a:solidFill>
              <a:latin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06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84A2F9B6-F61D-49B6-81DC-BDF8A235C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Functional programming?? </a:t>
            </a:r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xmlns="" id="{AE513B40-E72E-4A83-9235-A6126CBB8379}"/>
              </a:ext>
            </a:extLst>
          </p:cNvPr>
          <p:cNvSpPr txBox="1"/>
          <p:nvPr/>
        </p:nvSpPr>
        <p:spPr>
          <a:xfrm>
            <a:off x="1341884" y="1916832"/>
            <a:ext cx="950505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49ACE9"/>
                </a:solidFill>
                <a:latin typeface="Fira Code" panose="020B0509050000020004" pitchFamily="49" charset="0"/>
              </a:rPr>
              <a:t>Map</a:t>
            </a:r>
            <a:r>
              <a:rPr lang="en-US" sz="2800" dirty="0">
                <a:solidFill>
                  <a:srgbClr val="B2CACD"/>
                </a:solidFill>
                <a:latin typeface="Fira Code" panose="020B0509050000020004" pitchFamily="49" charset="0"/>
              </a:rPr>
              <a:t>()</a:t>
            </a:r>
            <a:r>
              <a:rPr lang="en-US" sz="2800" b="1" dirty="0">
                <a:solidFill>
                  <a:srgbClr val="DF769B"/>
                </a:solidFill>
                <a:latin typeface="Fira Code" panose="020B0509050000020004" pitchFamily="49" charset="0"/>
              </a:rPr>
              <a:t> return</a:t>
            </a:r>
            <a:r>
              <a:rPr lang="en-US" sz="2800" dirty="0">
                <a:solidFill>
                  <a:srgbClr val="E4B781"/>
                </a:solidFill>
                <a:latin typeface="Fira Code" panose="020B0509050000020004" pitchFamily="49" charset="0"/>
              </a:rPr>
              <a:t> same length</a:t>
            </a:r>
            <a:endParaRPr lang="en-US" sz="2800" dirty="0">
              <a:solidFill>
                <a:srgbClr val="B2CACD"/>
              </a:solidFill>
              <a:latin typeface="Fira Code" panose="020B0509050000020004" pitchFamily="49" charset="0"/>
            </a:endParaRPr>
          </a:p>
          <a:p>
            <a:r>
              <a:rPr lang="en-US" sz="2800" dirty="0">
                <a:solidFill>
                  <a:srgbClr val="B2CACD"/>
                </a:solidFill>
                <a:latin typeface="Fira Code" panose="020B0509050000020004" pitchFamily="49" charset="0"/>
              </a:rPr>
              <a:t/>
            </a:r>
            <a:br>
              <a:rPr lang="en-US" sz="2800" dirty="0">
                <a:solidFill>
                  <a:srgbClr val="B2CACD"/>
                </a:solidFill>
                <a:latin typeface="Fira Code" panose="020B0509050000020004" pitchFamily="49" charset="0"/>
              </a:rPr>
            </a:br>
            <a:r>
              <a:rPr lang="en-US" sz="2800" dirty="0">
                <a:solidFill>
                  <a:srgbClr val="16A3B6"/>
                </a:solidFill>
                <a:latin typeface="Fira Code" panose="020B0509050000020004" pitchFamily="49" charset="0"/>
              </a:rPr>
              <a:t>Filter</a:t>
            </a:r>
            <a:r>
              <a:rPr lang="en-US" sz="2800" dirty="0">
                <a:solidFill>
                  <a:srgbClr val="49D6E9"/>
                </a:solidFill>
                <a:latin typeface="Fira Code" panose="020B0509050000020004" pitchFamily="49" charset="0"/>
              </a:rPr>
              <a:t>()</a:t>
            </a:r>
            <a:r>
              <a:rPr lang="en-US" sz="2800" b="1" dirty="0">
                <a:solidFill>
                  <a:srgbClr val="DF769B"/>
                </a:solidFill>
                <a:latin typeface="Fira Code" panose="020B0509050000020004" pitchFamily="49" charset="0"/>
              </a:rPr>
              <a:t> return</a:t>
            </a:r>
            <a:r>
              <a:rPr lang="en-US" sz="2800" dirty="0">
                <a:solidFill>
                  <a:srgbClr val="E4B781"/>
                </a:solidFill>
                <a:latin typeface="Fira Code" panose="020B0509050000020004" pitchFamily="49" charset="0"/>
              </a:rPr>
              <a:t> less</a:t>
            </a:r>
            <a:endParaRPr lang="en-US" sz="2800" dirty="0">
              <a:solidFill>
                <a:srgbClr val="B2CACD"/>
              </a:solidFill>
              <a:latin typeface="Fira Code" panose="020B0509050000020004" pitchFamily="49" charset="0"/>
            </a:endParaRPr>
          </a:p>
          <a:p>
            <a:r>
              <a:rPr lang="en-US" sz="2800" dirty="0">
                <a:solidFill>
                  <a:srgbClr val="B2CACD"/>
                </a:solidFill>
                <a:latin typeface="Fira Code" panose="020B0509050000020004" pitchFamily="49" charset="0"/>
              </a:rPr>
              <a:t/>
            </a:r>
            <a:br>
              <a:rPr lang="en-US" sz="2800" dirty="0">
                <a:solidFill>
                  <a:srgbClr val="B2CACD"/>
                </a:solidFill>
                <a:latin typeface="Fira Code" panose="020B0509050000020004" pitchFamily="49" charset="0"/>
              </a:rPr>
            </a:br>
            <a:r>
              <a:rPr lang="en-US" sz="2800" dirty="0">
                <a:solidFill>
                  <a:srgbClr val="16A3B6"/>
                </a:solidFill>
                <a:latin typeface="Fira Code" panose="020B0509050000020004" pitchFamily="49" charset="0"/>
              </a:rPr>
              <a:t>Reduce</a:t>
            </a:r>
            <a:r>
              <a:rPr lang="en-US" sz="2800" dirty="0">
                <a:solidFill>
                  <a:srgbClr val="49D6E9"/>
                </a:solidFill>
                <a:latin typeface="Fira Code" panose="020B0509050000020004" pitchFamily="49" charset="0"/>
              </a:rPr>
              <a:t>()</a:t>
            </a:r>
            <a:r>
              <a:rPr lang="en-US" sz="2800" b="1" dirty="0">
                <a:solidFill>
                  <a:srgbClr val="DF769B"/>
                </a:solidFill>
                <a:latin typeface="Fira Code" panose="020B0509050000020004" pitchFamily="49" charset="0"/>
              </a:rPr>
              <a:t> return</a:t>
            </a:r>
            <a:r>
              <a:rPr lang="en-US" sz="2800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sz="2800" dirty="0">
                <a:solidFill>
                  <a:srgbClr val="16A3B6"/>
                </a:solidFill>
                <a:latin typeface="Fira Code" panose="020B0509050000020004" pitchFamily="49" charset="0"/>
              </a:rPr>
              <a:t>something</a:t>
            </a:r>
            <a:r>
              <a:rPr lang="en-US" sz="2800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</a:p>
          <a:p>
            <a:r>
              <a:rPr lang="en-US" sz="2800" dirty="0">
                <a:solidFill>
                  <a:srgbClr val="B2CACD"/>
                </a:solidFill>
                <a:latin typeface="Fira Code" panose="020B0509050000020004" pitchFamily="49" charset="0"/>
              </a:rPr>
              <a:t>		    </a:t>
            </a:r>
            <a:r>
              <a:rPr lang="en-US" sz="2800" dirty="0">
                <a:solidFill>
                  <a:srgbClr val="49D6E9"/>
                </a:solidFill>
                <a:latin typeface="Fira Code" panose="020B0509050000020004" pitchFamily="49" charset="0"/>
              </a:rPr>
              <a:t>(</a:t>
            </a:r>
            <a:r>
              <a:rPr lang="en-US" sz="2800" dirty="0">
                <a:solidFill>
                  <a:srgbClr val="E4B781"/>
                </a:solidFill>
                <a:latin typeface="Fira Code" panose="020B0509050000020004" pitchFamily="49" charset="0"/>
              </a:rPr>
              <a:t>more or less or whatever</a:t>
            </a:r>
            <a:r>
              <a:rPr lang="en-US" sz="2800" dirty="0">
                <a:solidFill>
                  <a:srgbClr val="49D6E9"/>
                </a:solidFill>
                <a:latin typeface="Fira Code" panose="020B0509050000020004" pitchFamily="49" charset="0"/>
              </a:rPr>
              <a:t>)</a:t>
            </a:r>
            <a:endParaRPr lang="en-US" sz="2800" dirty="0">
              <a:solidFill>
                <a:srgbClr val="B2CACD"/>
              </a:solidFill>
              <a:latin typeface="Fira Code" panose="020B0509050000020004" pitchFamily="49" charset="0"/>
            </a:endParaRPr>
          </a:p>
          <a:p>
            <a:r>
              <a:rPr lang="en-US" sz="2800" dirty="0">
                <a:solidFill>
                  <a:srgbClr val="B2CACD"/>
                </a:solidFill>
                <a:latin typeface="Fira Code" panose="020B0509050000020004" pitchFamily="49" charset="0"/>
              </a:rPr>
              <a:t/>
            </a:r>
            <a:br>
              <a:rPr lang="en-US" sz="2800" dirty="0">
                <a:solidFill>
                  <a:srgbClr val="B2CACD"/>
                </a:solidFill>
                <a:latin typeface="Fira Code" panose="020B0509050000020004" pitchFamily="49" charset="0"/>
              </a:rPr>
            </a:br>
            <a:r>
              <a:rPr lang="en-US" sz="2800" dirty="0">
                <a:solidFill>
                  <a:srgbClr val="16A3B6"/>
                </a:solidFill>
                <a:latin typeface="Fira Code" panose="020B0509050000020004" pitchFamily="49" charset="0"/>
              </a:rPr>
              <a:t>Find</a:t>
            </a:r>
            <a:r>
              <a:rPr lang="en-US" sz="2800" dirty="0">
                <a:solidFill>
                  <a:srgbClr val="49D6E9"/>
                </a:solidFill>
                <a:latin typeface="Fira Code" panose="020B0509050000020004" pitchFamily="49" charset="0"/>
              </a:rPr>
              <a:t>()</a:t>
            </a:r>
            <a:r>
              <a:rPr lang="en-US" sz="2800" b="1" dirty="0">
                <a:solidFill>
                  <a:srgbClr val="DF769B"/>
                </a:solidFill>
                <a:latin typeface="Fira Code" panose="020B0509050000020004" pitchFamily="49" charset="0"/>
              </a:rPr>
              <a:t> return</a:t>
            </a:r>
            <a:r>
              <a:rPr lang="en-US" sz="2800" dirty="0">
                <a:solidFill>
                  <a:srgbClr val="E4B781"/>
                </a:solidFill>
                <a:latin typeface="Fira Code" panose="020B0509050000020004" pitchFamily="49" charset="0"/>
              </a:rPr>
              <a:t> one value</a:t>
            </a:r>
            <a:endParaRPr lang="en-US" sz="2800" dirty="0">
              <a:solidFill>
                <a:srgbClr val="B2CACD"/>
              </a:solidFill>
              <a:latin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146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กราฟิก 3" descr="หนังสือที่เปิดอยู่">
            <a:extLst>
              <a:ext uri="{FF2B5EF4-FFF2-40B4-BE49-F238E27FC236}">
                <a16:creationId xmlns:a16="http://schemas.microsoft.com/office/drawing/2014/main" xmlns="" id="{4BB3C191-56F3-4733-94BB-72EB31650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294212" y="476672"/>
            <a:ext cx="3600400" cy="3600400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xmlns="" id="{2285EDBA-79D7-41C4-972C-261406B0AF7A}"/>
              </a:ext>
            </a:extLst>
          </p:cNvPr>
          <p:cNvSpPr txBox="1"/>
          <p:nvPr/>
        </p:nvSpPr>
        <p:spPr>
          <a:xfrm>
            <a:off x="1665920" y="4437112"/>
            <a:ext cx="88569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spc="600" dirty="0"/>
              <a:t>Lab://003</a:t>
            </a:r>
          </a:p>
        </p:txBody>
      </p:sp>
    </p:spTree>
    <p:extLst>
      <p:ext uri="{BB962C8B-B14F-4D97-AF65-F5344CB8AC3E}">
        <p14:creationId xmlns:p14="http://schemas.microsoft.com/office/powerpoint/2010/main" val="105762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08DD8D4-DBE1-46A9-B2D3-F488C2389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highlight>
                  <a:srgbClr val="F5DA55"/>
                </a:highlight>
              </a:rPr>
              <a:t>ES6 Advance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xmlns="" id="{5B4942E2-CD29-4057-BE73-3A2949F5B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141" y="2492896"/>
            <a:ext cx="7246541" cy="226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0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à¸à¸¥à¸à¸²à¸£à¸à¹à¸à¸«à¸²à¸£à¸¹à¸à¸ à¸²à¸à¸ªà¸³à¸«à¸£à¸±à¸ node Js logo">
            <a:extLst>
              <a:ext uri="{FF2B5EF4-FFF2-40B4-BE49-F238E27FC236}">
                <a16:creationId xmlns:a16="http://schemas.microsoft.com/office/drawing/2014/main" xmlns="" id="{A8B98BAF-0B11-4B48-8A1B-08D18716A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956" y="620687"/>
            <a:ext cx="8496944" cy="520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497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xmlns="" id="{96B35F12-7BED-4FFA-8213-FBA035EFFF0A}"/>
              </a:ext>
            </a:extLst>
          </p:cNvPr>
          <p:cNvSpPr/>
          <p:nvPr/>
        </p:nvSpPr>
        <p:spPr>
          <a:xfrm>
            <a:off x="1197868" y="2543097"/>
            <a:ext cx="1051316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97749"/>
                </a:solidFill>
                <a:latin typeface="Fira Code" panose="020B0509050000020004" pitchFamily="49" charset="0"/>
              </a:rPr>
              <a:t>const</a:t>
            </a:r>
            <a:r>
              <a:rPr lang="en-US" dirty="0">
                <a:solidFill>
                  <a:srgbClr val="E4B781"/>
                </a:solidFill>
                <a:latin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E4B781"/>
                </a:solidFill>
                <a:latin typeface="Fira Code" panose="020B0509050000020004" pitchFamily="49" charset="0"/>
              </a:rPr>
              <a:t>url</a:t>
            </a:r>
            <a:r>
              <a:rPr lang="en-US" b="1" dirty="0">
                <a:solidFill>
                  <a:srgbClr val="DF769B"/>
                </a:solidFill>
                <a:latin typeface="Fira Code" panose="020B0509050000020004" pitchFamily="49" charset="0"/>
              </a:rPr>
              <a:t> =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dirty="0">
                <a:solidFill>
                  <a:srgbClr val="49E9A6"/>
                </a:solidFill>
                <a:latin typeface="Fira Code" panose="020B0509050000020004" pitchFamily="49" charset="0"/>
              </a:rPr>
              <a:t>'https://jsonplaceholder.typicode.com/users'</a:t>
            </a:r>
            <a:endParaRPr lang="en-US" dirty="0">
              <a:solidFill>
                <a:srgbClr val="B2CACD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16A3B6"/>
                </a:solidFill>
                <a:latin typeface="Fira Code" panose="020B0509050000020004" pitchFamily="49" charset="0"/>
              </a:rPr>
              <a:t>fetch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(</a:t>
            </a:r>
            <a:r>
              <a:rPr lang="en-US" dirty="0" err="1">
                <a:solidFill>
                  <a:srgbClr val="E4B781"/>
                </a:solidFill>
                <a:latin typeface="Fira Code" panose="020B0509050000020004" pitchFamily="49" charset="0"/>
              </a:rPr>
              <a:t>url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)</a:t>
            </a:r>
            <a:endParaRPr lang="en-US" dirty="0">
              <a:solidFill>
                <a:srgbClr val="B2CACD"/>
              </a:solidFill>
              <a:latin typeface="Fira Code" panose="020B0509050000020004" pitchFamily="49" charset="0"/>
            </a:endParaRPr>
          </a:p>
          <a:p>
            <a:r>
              <a:rPr lang="en-US" b="1" dirty="0">
                <a:solidFill>
                  <a:srgbClr val="DF769B"/>
                </a:solidFill>
                <a:latin typeface="Fira Code" panose="020B0509050000020004" pitchFamily="49" charset="0"/>
              </a:rPr>
              <a:t>	.</a:t>
            </a:r>
            <a:r>
              <a:rPr lang="en-US" dirty="0">
                <a:solidFill>
                  <a:srgbClr val="16A3B6"/>
                </a:solidFill>
                <a:latin typeface="Fira Code" panose="020B0509050000020004" pitchFamily="49" charset="0"/>
              </a:rPr>
              <a:t>then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(</a:t>
            </a:r>
            <a:r>
              <a:rPr lang="en-US" dirty="0">
                <a:solidFill>
                  <a:srgbClr val="E4B781"/>
                </a:solidFill>
                <a:latin typeface="Fira Code" panose="020B0509050000020004" pitchFamily="49" charset="0"/>
              </a:rPr>
              <a:t>response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b="1" dirty="0">
                <a:solidFill>
                  <a:srgbClr val="E97749"/>
                </a:solidFill>
                <a:latin typeface="Fira Code" panose="020B0509050000020004" pitchFamily="49" charset="0"/>
              </a:rPr>
              <a:t>=&gt;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{</a:t>
            </a:r>
          </a:p>
          <a:p>
            <a:r>
              <a:rPr lang="en-US" b="1" dirty="0">
                <a:solidFill>
                  <a:srgbClr val="DF769B"/>
                </a:solidFill>
                <a:latin typeface="Fira Code" panose="020B0509050000020004" pitchFamily="49" charset="0"/>
              </a:rPr>
              <a:t>		return</a:t>
            </a:r>
            <a:r>
              <a:rPr lang="en-US" dirty="0">
                <a:solidFill>
                  <a:srgbClr val="E4B781"/>
                </a:solidFill>
                <a:latin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E4B781"/>
                </a:solidFill>
                <a:latin typeface="Fira Code" panose="020B0509050000020004" pitchFamily="49" charset="0"/>
              </a:rPr>
              <a:t>response</a:t>
            </a:r>
            <a:r>
              <a:rPr lang="en-US" b="1" dirty="0" err="1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dirty="0" err="1">
                <a:solidFill>
                  <a:srgbClr val="16A3B6"/>
                </a:solidFill>
                <a:latin typeface="Fira Code" panose="020B0509050000020004" pitchFamily="49" charset="0"/>
              </a:rPr>
              <a:t>json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()</a:t>
            </a:r>
          </a:p>
          <a:p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	})</a:t>
            </a:r>
          </a:p>
          <a:p>
            <a:r>
              <a:rPr lang="en-US" b="1" dirty="0">
                <a:solidFill>
                  <a:srgbClr val="DF769B"/>
                </a:solidFill>
                <a:latin typeface="Fira Code" panose="020B0509050000020004" pitchFamily="49" charset="0"/>
              </a:rPr>
              <a:t>	.</a:t>
            </a:r>
            <a:r>
              <a:rPr lang="en-US" dirty="0">
                <a:solidFill>
                  <a:srgbClr val="16A3B6"/>
                </a:solidFill>
                <a:latin typeface="Fira Code" panose="020B0509050000020004" pitchFamily="49" charset="0"/>
              </a:rPr>
              <a:t>then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(</a:t>
            </a:r>
            <a:r>
              <a:rPr lang="en-US" dirty="0" err="1">
                <a:solidFill>
                  <a:srgbClr val="E4B781"/>
                </a:solidFill>
                <a:latin typeface="Fira Code" panose="020B0509050000020004" pitchFamily="49" charset="0"/>
              </a:rPr>
              <a:t>myJson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b="1" dirty="0">
                <a:solidFill>
                  <a:srgbClr val="E97749"/>
                </a:solidFill>
                <a:latin typeface="Fira Code" panose="020B0509050000020004" pitchFamily="49" charset="0"/>
              </a:rPr>
              <a:t>=&gt;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{</a:t>
            </a:r>
          </a:p>
          <a:p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		console</a:t>
            </a:r>
            <a:r>
              <a:rPr lang="en-US" b="1" dirty="0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log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(</a:t>
            </a:r>
            <a:r>
              <a:rPr lang="en-US" dirty="0" err="1">
                <a:solidFill>
                  <a:srgbClr val="E4B781"/>
                </a:solidFill>
                <a:latin typeface="Fira Code" panose="020B0509050000020004" pitchFamily="49" charset="0"/>
              </a:rPr>
              <a:t>JSON</a:t>
            </a:r>
            <a:r>
              <a:rPr lang="en-US" b="1" dirty="0" err="1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dirty="0" err="1">
                <a:solidFill>
                  <a:srgbClr val="16A3B6"/>
                </a:solidFill>
                <a:latin typeface="Fira Code" panose="020B0509050000020004" pitchFamily="49" charset="0"/>
              </a:rPr>
              <a:t>stringify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(</a:t>
            </a:r>
            <a:r>
              <a:rPr lang="en-US" dirty="0" err="1">
                <a:solidFill>
                  <a:srgbClr val="E4B781"/>
                </a:solidFill>
                <a:latin typeface="Fira Code" panose="020B0509050000020004" pitchFamily="49" charset="0"/>
              </a:rPr>
              <a:t>myJson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));</a:t>
            </a:r>
          </a:p>
          <a:p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	})</a:t>
            </a:r>
          </a:p>
          <a:p>
            <a:r>
              <a:rPr lang="en-US" b="1" dirty="0">
                <a:solidFill>
                  <a:srgbClr val="DF769B"/>
                </a:solidFill>
                <a:latin typeface="Fira Code" panose="020B0509050000020004" pitchFamily="49" charset="0"/>
              </a:rPr>
              <a:t>	.</a:t>
            </a:r>
            <a:r>
              <a:rPr lang="en-US" dirty="0">
                <a:solidFill>
                  <a:srgbClr val="16A3B6"/>
                </a:solidFill>
                <a:latin typeface="Fira Code" panose="020B0509050000020004" pitchFamily="49" charset="0"/>
              </a:rPr>
              <a:t>catch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(</a:t>
            </a:r>
            <a:r>
              <a:rPr lang="en-US" dirty="0">
                <a:solidFill>
                  <a:srgbClr val="E4B781"/>
                </a:solidFill>
                <a:latin typeface="Fira Code" panose="020B0509050000020004" pitchFamily="49" charset="0"/>
              </a:rPr>
              <a:t>error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b="1" dirty="0">
                <a:solidFill>
                  <a:srgbClr val="E97749"/>
                </a:solidFill>
                <a:latin typeface="Fira Code" panose="020B0509050000020004" pitchFamily="49" charset="0"/>
              </a:rPr>
              <a:t>=&gt;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{</a:t>
            </a:r>
          </a:p>
          <a:p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		console</a:t>
            </a:r>
            <a:r>
              <a:rPr lang="en-US" b="1" dirty="0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log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(</a:t>
            </a:r>
            <a:r>
              <a:rPr lang="en-US" dirty="0" err="1">
                <a:solidFill>
                  <a:srgbClr val="E4B781"/>
                </a:solidFill>
                <a:latin typeface="Fira Code" panose="020B0509050000020004" pitchFamily="49" charset="0"/>
              </a:rPr>
              <a:t>error</a:t>
            </a:r>
            <a:r>
              <a:rPr lang="en-US" b="1" dirty="0" err="1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i="1" dirty="0" err="1">
                <a:solidFill>
                  <a:srgbClr val="E4B781"/>
                </a:solidFill>
                <a:latin typeface="Fira Code" panose="020B0509050000020004" pitchFamily="49" charset="0"/>
              </a:rPr>
              <a:t>message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)</a:t>
            </a:r>
          </a:p>
          <a:p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	})</a:t>
            </a:r>
            <a:endParaRPr lang="en-US" b="0" dirty="0">
              <a:solidFill>
                <a:srgbClr val="B2CACD"/>
              </a:solidFill>
              <a:effectLst/>
              <a:latin typeface="Fira Code" panose="020B0509050000020004" pitchFamily="49" charset="0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xmlns="" id="{40590A6E-2C1B-465A-ABBC-FC7C97843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682" y="354135"/>
            <a:ext cx="3028104" cy="1675551"/>
          </a:xfrm>
          <a:prstGeom prst="rect">
            <a:avLst/>
          </a:prstGeom>
        </p:spPr>
      </p:pic>
      <p:sp>
        <p:nvSpPr>
          <p:cNvPr id="4" name="สัญลักษณ์ &quot;ไม่อนุญาต&quot; 3">
            <a:extLst>
              <a:ext uri="{FF2B5EF4-FFF2-40B4-BE49-F238E27FC236}">
                <a16:creationId xmlns:a16="http://schemas.microsoft.com/office/drawing/2014/main" xmlns="" id="{DF353923-4149-4985-B1E4-5938BA850125}"/>
              </a:ext>
            </a:extLst>
          </p:cNvPr>
          <p:cNvSpPr/>
          <p:nvPr/>
        </p:nvSpPr>
        <p:spPr>
          <a:xfrm>
            <a:off x="1557908" y="159919"/>
            <a:ext cx="2160240" cy="2182671"/>
          </a:xfrm>
          <a:prstGeom prst="noSmoking">
            <a:avLst/>
          </a:prstGeom>
          <a:solidFill>
            <a:srgbClr val="CB383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1030" name="Picture 6" descr="icompile.eladkarako.com_callback_hell.gif">
            <a:extLst>
              <a:ext uri="{FF2B5EF4-FFF2-40B4-BE49-F238E27FC236}">
                <a16:creationId xmlns:a16="http://schemas.microsoft.com/office/drawing/2014/main" xmlns="" id="{151B7E7B-FFDD-4FB2-9BC8-797CE52836A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772" y="224580"/>
            <a:ext cx="2912264" cy="211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xmlns="" id="{0081AB14-2A2B-47B4-8540-9786F4F29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9157" y="354136"/>
            <a:ext cx="4021322" cy="1675551"/>
          </a:xfrm>
          <a:prstGeom prst="rect">
            <a:avLst/>
          </a:prstGeom>
        </p:spPr>
      </p:pic>
      <p:sp>
        <p:nvSpPr>
          <p:cNvPr id="8" name="เครื่องหมายคูณ 7">
            <a:extLst>
              <a:ext uri="{FF2B5EF4-FFF2-40B4-BE49-F238E27FC236}">
                <a16:creationId xmlns:a16="http://schemas.microsoft.com/office/drawing/2014/main" xmlns="" id="{8B3E1847-D324-4B97-9AF3-A9FB97F67C5C}"/>
              </a:ext>
            </a:extLst>
          </p:cNvPr>
          <p:cNvSpPr/>
          <p:nvPr/>
        </p:nvSpPr>
        <p:spPr>
          <a:xfrm>
            <a:off x="8691421" y="-384917"/>
            <a:ext cx="3178761" cy="3337004"/>
          </a:xfrm>
          <a:prstGeom prst="mathMultiply">
            <a:avLst/>
          </a:prstGeom>
          <a:solidFill>
            <a:srgbClr val="CB3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04431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723EC13C-4C9D-4E60-A4B4-EC0DCFF81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Callback VS Promise</a:t>
            </a:r>
          </a:p>
        </p:txBody>
      </p:sp>
      <p:cxnSp>
        <p:nvCxnSpPr>
          <p:cNvPr id="6" name="ตัวเชื่อมต่อตรง 5">
            <a:extLst>
              <a:ext uri="{FF2B5EF4-FFF2-40B4-BE49-F238E27FC236}">
                <a16:creationId xmlns:a16="http://schemas.microsoft.com/office/drawing/2014/main" xmlns="" id="{8BBADBD7-3690-4B9F-8C2C-5EAD3FF651B1}"/>
              </a:ext>
            </a:extLst>
          </p:cNvPr>
          <p:cNvCxnSpPr/>
          <p:nvPr/>
        </p:nvCxnSpPr>
        <p:spPr>
          <a:xfrm>
            <a:off x="6399133" y="1772816"/>
            <a:ext cx="0" cy="43924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xmlns="" id="{3DDD38D5-A1FA-4E60-99F8-DF93B7001C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92" y="2636912"/>
            <a:ext cx="4943376" cy="2488057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xmlns="" id="{FA26E50D-8A6F-43AD-AC62-B933DD102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399" y="2033580"/>
            <a:ext cx="5026151" cy="369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32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BD353063-B5D1-47E7-A872-F1DDD0ACD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7" y="404664"/>
            <a:ext cx="10360501" cy="733896"/>
          </a:xfrm>
        </p:spPr>
        <p:txBody>
          <a:bodyPr/>
          <a:lstStyle/>
          <a:p>
            <a:r>
              <a:rPr lang="en-US" dirty="0"/>
              <a:t>2. Async Await</a:t>
            </a: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xmlns="" id="{80A920A3-D03D-4BC9-B73E-01DF3E3F9265}"/>
              </a:ext>
            </a:extLst>
          </p:cNvPr>
          <p:cNvSpPr/>
          <p:nvPr/>
        </p:nvSpPr>
        <p:spPr>
          <a:xfrm>
            <a:off x="977517" y="1916832"/>
            <a:ext cx="108012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97749"/>
                </a:solidFill>
                <a:latin typeface="Fira Code" panose="020B0509050000020004" pitchFamily="49" charset="0"/>
              </a:rPr>
              <a:t>const</a:t>
            </a:r>
            <a:r>
              <a:rPr lang="en-US" dirty="0">
                <a:solidFill>
                  <a:srgbClr val="E4B781"/>
                </a:solidFill>
                <a:latin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E4B781"/>
                </a:solidFill>
                <a:latin typeface="Fira Code" panose="020B0509050000020004" pitchFamily="49" charset="0"/>
              </a:rPr>
              <a:t>url</a:t>
            </a:r>
            <a:r>
              <a:rPr lang="en-US" b="1" dirty="0">
                <a:solidFill>
                  <a:srgbClr val="DF769B"/>
                </a:solidFill>
                <a:latin typeface="Fira Code" panose="020B0509050000020004" pitchFamily="49" charset="0"/>
              </a:rPr>
              <a:t> =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dirty="0">
                <a:solidFill>
                  <a:srgbClr val="49E9A6"/>
                </a:solidFill>
                <a:latin typeface="Fira Code" panose="020B0509050000020004" pitchFamily="49" charset="0"/>
              </a:rPr>
              <a:t>'https://jsonplaceholder.typicode.com/users'</a:t>
            </a:r>
            <a:endParaRPr lang="en-US" dirty="0">
              <a:solidFill>
                <a:srgbClr val="B2CACD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E97749"/>
                </a:solidFill>
                <a:latin typeface="Fira Code" panose="020B0509050000020004" pitchFamily="49" charset="0"/>
              </a:rPr>
              <a:t>async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i="1" dirty="0">
                <a:solidFill>
                  <a:srgbClr val="E97749"/>
                </a:solidFill>
                <a:latin typeface="Fira Code" panose="020B0509050000020004" pitchFamily="49" charset="0"/>
              </a:rPr>
              <a:t>function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16A3B6"/>
                </a:solidFill>
                <a:latin typeface="Fira Code" panose="020B0509050000020004" pitchFamily="49" charset="0"/>
              </a:rPr>
              <a:t>fetchData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(</a:t>
            </a:r>
            <a:r>
              <a:rPr lang="en-US" dirty="0" err="1">
                <a:solidFill>
                  <a:srgbClr val="E4B781"/>
                </a:solidFill>
                <a:latin typeface="Fira Code" panose="020B0509050000020004" pitchFamily="49" charset="0"/>
              </a:rPr>
              <a:t>url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)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{</a:t>
            </a:r>
          </a:p>
          <a:p>
            <a:r>
              <a:rPr lang="en-US" b="1" dirty="0">
                <a:solidFill>
                  <a:srgbClr val="DF769B"/>
                </a:solidFill>
                <a:latin typeface="Fira Code" panose="020B0509050000020004" pitchFamily="49" charset="0"/>
              </a:rPr>
              <a:t>	try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{</a:t>
            </a:r>
          </a:p>
          <a:p>
            <a:r>
              <a:rPr lang="en-US" dirty="0">
                <a:solidFill>
                  <a:srgbClr val="E97749"/>
                </a:solidFill>
                <a:latin typeface="Fira Code" panose="020B0509050000020004" pitchFamily="49" charset="0"/>
              </a:rPr>
              <a:t>   		const</a:t>
            </a:r>
            <a:r>
              <a:rPr lang="en-US" dirty="0">
                <a:solidFill>
                  <a:srgbClr val="E4B781"/>
                </a:solidFill>
                <a:latin typeface="Fira Code" panose="020B0509050000020004" pitchFamily="49" charset="0"/>
              </a:rPr>
              <a:t> response</a:t>
            </a:r>
            <a:r>
              <a:rPr lang="en-US" b="1" dirty="0">
                <a:solidFill>
                  <a:srgbClr val="DF769B"/>
                </a:solidFill>
                <a:latin typeface="Fira Code" panose="020B0509050000020004" pitchFamily="49" charset="0"/>
              </a:rPr>
              <a:t> = await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dirty="0">
                <a:solidFill>
                  <a:srgbClr val="16A3B6"/>
                </a:solidFill>
                <a:latin typeface="Fira Code" panose="020B0509050000020004" pitchFamily="49" charset="0"/>
              </a:rPr>
              <a:t>fetch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(</a:t>
            </a:r>
            <a:r>
              <a:rPr lang="en-US" dirty="0" err="1">
                <a:solidFill>
                  <a:srgbClr val="E4B781"/>
                </a:solidFill>
                <a:latin typeface="Fira Code" panose="020B0509050000020004" pitchFamily="49" charset="0"/>
              </a:rPr>
              <a:t>url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)</a:t>
            </a:r>
            <a:endParaRPr lang="en-US" dirty="0">
              <a:solidFill>
                <a:srgbClr val="B2CACD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E97749"/>
                </a:solidFill>
                <a:latin typeface="Fira Code" panose="020B0509050000020004" pitchFamily="49" charset="0"/>
              </a:rPr>
              <a:t>		const</a:t>
            </a:r>
            <a:r>
              <a:rPr lang="en-US" dirty="0">
                <a:solidFill>
                  <a:srgbClr val="E4B781"/>
                </a:solidFill>
                <a:latin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E4B781"/>
                </a:solidFill>
                <a:latin typeface="Fira Code" panose="020B0509050000020004" pitchFamily="49" charset="0"/>
              </a:rPr>
              <a:t>myJson</a:t>
            </a:r>
            <a:r>
              <a:rPr lang="en-US" b="1" dirty="0">
                <a:solidFill>
                  <a:srgbClr val="DF769B"/>
                </a:solidFill>
                <a:latin typeface="Fira Code" panose="020B0509050000020004" pitchFamily="49" charset="0"/>
              </a:rPr>
              <a:t> = await</a:t>
            </a:r>
            <a:r>
              <a:rPr lang="en-US" dirty="0">
                <a:solidFill>
                  <a:srgbClr val="E4B781"/>
                </a:solidFill>
                <a:latin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E4B781"/>
                </a:solidFill>
                <a:latin typeface="Fira Code" panose="020B0509050000020004" pitchFamily="49" charset="0"/>
              </a:rPr>
              <a:t>response</a:t>
            </a:r>
            <a:r>
              <a:rPr lang="en-US" b="1" dirty="0" err="1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dirty="0" err="1">
                <a:solidFill>
                  <a:srgbClr val="16A3B6"/>
                </a:solidFill>
                <a:latin typeface="Fira Code" panose="020B0509050000020004" pitchFamily="49" charset="0"/>
              </a:rPr>
              <a:t>json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()</a:t>
            </a:r>
          </a:p>
          <a:p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		console</a:t>
            </a:r>
            <a:r>
              <a:rPr lang="en-US" b="1" dirty="0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log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(</a:t>
            </a:r>
            <a:r>
              <a:rPr lang="en-US" dirty="0" err="1">
                <a:solidFill>
                  <a:srgbClr val="E4B781"/>
                </a:solidFill>
                <a:latin typeface="Fira Code" panose="020B0509050000020004" pitchFamily="49" charset="0"/>
              </a:rPr>
              <a:t>JSON</a:t>
            </a:r>
            <a:r>
              <a:rPr lang="en-US" b="1" dirty="0" err="1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dirty="0" err="1">
                <a:solidFill>
                  <a:srgbClr val="16A3B6"/>
                </a:solidFill>
                <a:latin typeface="Fira Code" panose="020B0509050000020004" pitchFamily="49" charset="0"/>
              </a:rPr>
              <a:t>stringify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(</a:t>
            </a:r>
            <a:r>
              <a:rPr lang="en-US" dirty="0" err="1">
                <a:solidFill>
                  <a:srgbClr val="E4B781"/>
                </a:solidFill>
                <a:latin typeface="Fira Code" panose="020B0509050000020004" pitchFamily="49" charset="0"/>
              </a:rPr>
              <a:t>myJson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,</a:t>
            </a:r>
            <a:r>
              <a:rPr lang="en-US" dirty="0">
                <a:solidFill>
                  <a:srgbClr val="7060EB"/>
                </a:solidFill>
                <a:latin typeface="Fira Code" panose="020B0509050000020004" pitchFamily="49" charset="0"/>
              </a:rPr>
              <a:t> null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, </a:t>
            </a:r>
            <a:r>
              <a:rPr lang="en-US" dirty="0">
                <a:solidFill>
                  <a:srgbClr val="7060EB"/>
                </a:solidFill>
                <a:latin typeface="Fira Code" panose="020B0509050000020004" pitchFamily="49" charset="0"/>
              </a:rPr>
              <a:t>2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))</a:t>
            </a:r>
          </a:p>
          <a:p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	}</a:t>
            </a:r>
            <a:r>
              <a:rPr lang="en-US" b="1" dirty="0">
                <a:solidFill>
                  <a:srgbClr val="DF769B"/>
                </a:solidFill>
                <a:latin typeface="Fira Code" panose="020B0509050000020004" pitchFamily="49" charset="0"/>
              </a:rPr>
              <a:t> catch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(</a:t>
            </a:r>
            <a:r>
              <a:rPr lang="en-US" dirty="0">
                <a:solidFill>
                  <a:srgbClr val="E4B781"/>
                </a:solidFill>
                <a:latin typeface="Fira Code" panose="020B0509050000020004" pitchFamily="49" charset="0"/>
              </a:rPr>
              <a:t>error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) {</a:t>
            </a:r>
          </a:p>
          <a:p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		console</a:t>
            </a:r>
            <a:r>
              <a:rPr lang="en-US" b="1" dirty="0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log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(</a:t>
            </a:r>
            <a:r>
              <a:rPr lang="en-US" dirty="0" err="1">
                <a:solidFill>
                  <a:srgbClr val="E4B781"/>
                </a:solidFill>
                <a:latin typeface="Fira Code" panose="020B0509050000020004" pitchFamily="49" charset="0"/>
              </a:rPr>
              <a:t>error</a:t>
            </a:r>
            <a:r>
              <a:rPr lang="en-US" b="1" dirty="0" err="1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i="1" dirty="0" err="1">
                <a:solidFill>
                  <a:srgbClr val="E4B781"/>
                </a:solidFill>
                <a:latin typeface="Fira Code" panose="020B0509050000020004" pitchFamily="49" charset="0"/>
              </a:rPr>
              <a:t>message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)</a:t>
            </a:r>
          </a:p>
          <a:p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	}</a:t>
            </a:r>
          </a:p>
          <a:p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9115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ABDAAB5-B894-40DA-851C-118212411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Promise to Async await</a:t>
            </a:r>
          </a:p>
        </p:txBody>
      </p:sp>
      <p:cxnSp>
        <p:nvCxnSpPr>
          <p:cNvPr id="3" name="ตัวเชื่อมต่อตรง 2">
            <a:extLst>
              <a:ext uri="{FF2B5EF4-FFF2-40B4-BE49-F238E27FC236}">
                <a16:creationId xmlns:a16="http://schemas.microsoft.com/office/drawing/2014/main" xmlns="" id="{91F8E2F9-1B0F-4A3E-A6BD-0DC8BC57ECBB}"/>
              </a:ext>
            </a:extLst>
          </p:cNvPr>
          <p:cNvCxnSpPr/>
          <p:nvPr/>
        </p:nvCxnSpPr>
        <p:spPr>
          <a:xfrm>
            <a:off x="6399133" y="1772816"/>
            <a:ext cx="0" cy="43924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xmlns="" id="{724E3B08-6B5D-46DC-AE1A-AAC93A266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61" y="2121700"/>
            <a:ext cx="5026151" cy="3694720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xmlns="" id="{BF4FB669-E07F-448F-973B-F8505F032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569" y="2472494"/>
            <a:ext cx="5227442" cy="299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2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19619FC0-7754-4C5E-BA8D-A2E3B887F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876" y="260648"/>
            <a:ext cx="10360501" cy="805904"/>
          </a:xfrm>
        </p:spPr>
        <p:txBody>
          <a:bodyPr/>
          <a:lstStyle/>
          <a:p>
            <a:r>
              <a:rPr lang="en-US" dirty="0"/>
              <a:t>4. Class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xmlns="" id="{0178E24D-ABF4-4FD6-B276-DE6E21F16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156" y="286545"/>
            <a:ext cx="6120680" cy="621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56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กราฟิก 3" descr="หนังสือที่เปิดอยู่">
            <a:extLst>
              <a:ext uri="{FF2B5EF4-FFF2-40B4-BE49-F238E27FC236}">
                <a16:creationId xmlns:a16="http://schemas.microsoft.com/office/drawing/2014/main" xmlns="" id="{4BB3C191-56F3-4733-94BB-72EB31650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294212" y="476672"/>
            <a:ext cx="3600400" cy="3600400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xmlns="" id="{2285EDBA-79D7-41C4-972C-261406B0AF7A}"/>
              </a:ext>
            </a:extLst>
          </p:cNvPr>
          <p:cNvSpPr txBox="1"/>
          <p:nvPr/>
        </p:nvSpPr>
        <p:spPr>
          <a:xfrm>
            <a:off x="1665920" y="4437112"/>
            <a:ext cx="88569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spc="600" dirty="0"/>
              <a:t>Lab://004</a:t>
            </a:r>
          </a:p>
        </p:txBody>
      </p:sp>
    </p:spTree>
    <p:extLst>
      <p:ext uri="{BB962C8B-B14F-4D97-AF65-F5344CB8AC3E}">
        <p14:creationId xmlns:p14="http://schemas.microsoft.com/office/powerpoint/2010/main" val="42401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E6B0BD00-E070-435C-AC25-19EAFB86C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964" y="2492896"/>
            <a:ext cx="8928992" cy="1597992"/>
          </a:xfrm>
        </p:spPr>
        <p:txBody>
          <a:bodyPr>
            <a:noAutofit/>
          </a:bodyPr>
          <a:lstStyle/>
          <a:p>
            <a:pPr algn="ctr"/>
            <a:r>
              <a:rPr lang="en-US" sz="9600" dirty="0">
                <a:highlight>
                  <a:srgbClr val="800080"/>
                </a:highlight>
              </a:rPr>
              <a:t>Day one End</a:t>
            </a:r>
          </a:p>
        </p:txBody>
      </p:sp>
    </p:spTree>
    <p:extLst>
      <p:ext uri="{BB962C8B-B14F-4D97-AF65-F5344CB8AC3E}">
        <p14:creationId xmlns:p14="http://schemas.microsoft.com/office/powerpoint/2010/main" val="191263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 descr="à¸£à¸¹à¸à¸ à¸²à¸à¸à¸µà¹à¹à¸à¸µà¹à¸¢à¸§à¸à¹à¸­à¸">
            <a:extLst>
              <a:ext uri="{FF2B5EF4-FFF2-40B4-BE49-F238E27FC236}">
                <a16:creationId xmlns:a16="http://schemas.microsoft.com/office/drawing/2014/main" xmlns="" id="{F0B191A0-3B66-4730-BB65-9BC2F8FDC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97213">
            <a:off x="3541437" y="804018"/>
            <a:ext cx="4932326" cy="493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xmlns="" id="{4F6F686D-CE5F-46F5-8AD7-4A4CB2B10647}"/>
              </a:ext>
            </a:extLst>
          </p:cNvPr>
          <p:cNvSpPr/>
          <p:nvPr/>
        </p:nvSpPr>
        <p:spPr>
          <a:xfrm>
            <a:off x="1989956" y="1340768"/>
            <a:ext cx="14972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8DB4E"/>
                </a:solidFill>
              </a:rPr>
              <a:t>transpilers</a:t>
            </a:r>
            <a:endParaRPr lang="en-US" dirty="0">
              <a:solidFill>
                <a:srgbClr val="F8DB4E"/>
              </a:solidFill>
            </a:endParaRPr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xmlns="" id="{7D35CA19-17BB-42B0-BEFE-2B52E2471511}"/>
              </a:ext>
            </a:extLst>
          </p:cNvPr>
          <p:cNvSpPr/>
          <p:nvPr/>
        </p:nvSpPr>
        <p:spPr>
          <a:xfrm>
            <a:off x="8864115" y="4293096"/>
            <a:ext cx="10261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8DB4E"/>
                </a:solidFill>
              </a:rPr>
              <a:t>polyfill</a:t>
            </a:r>
            <a:endParaRPr lang="en-US" dirty="0">
              <a:solidFill>
                <a:srgbClr val="F8DB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21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69F5D888-2C37-4C84-8853-F9DA276E5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260648"/>
            <a:ext cx="10360501" cy="589880"/>
          </a:xfrm>
        </p:spPr>
        <p:txBody>
          <a:bodyPr>
            <a:normAutofit fontScale="90000"/>
          </a:bodyPr>
          <a:lstStyle/>
          <a:p>
            <a:r>
              <a:rPr lang="en-US" dirty="0"/>
              <a:t>Installation with </a:t>
            </a:r>
            <a:r>
              <a:rPr lang="en-US" dirty="0" err="1"/>
              <a:t>npm</a:t>
            </a:r>
            <a:r>
              <a:rPr lang="en-US" dirty="0"/>
              <a:t> (</a:t>
            </a:r>
            <a:r>
              <a:rPr lang="en-US" dirty="0" err="1"/>
              <a:t>mutiple</a:t>
            </a:r>
            <a:r>
              <a:rPr lang="en-US" dirty="0"/>
              <a:t> dependency)</a:t>
            </a:r>
          </a:p>
        </p:txBody>
      </p:sp>
      <p:pic>
        <p:nvPicPr>
          <p:cNvPr id="4" name="Picture 5" descr="à¸à¸¥à¸à¸²à¸£à¸à¹à¸à¸«à¸²à¸£à¸¹à¸à¸ à¸²à¸à¸ªà¸³à¸«à¸£à¸±à¸ terminal icon">
            <a:extLst>
              <a:ext uri="{FF2B5EF4-FFF2-40B4-BE49-F238E27FC236}">
                <a16:creationId xmlns:a16="http://schemas.microsoft.com/office/drawing/2014/main" xmlns="" id="{C68BA091-6F78-4F08-8B42-76B7A88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852" y="404664"/>
            <a:ext cx="6696744" cy="669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xmlns="" id="{781D8E9D-1484-459F-A39E-7C54C8C7D265}"/>
              </a:ext>
            </a:extLst>
          </p:cNvPr>
          <p:cNvSpPr/>
          <p:nvPr/>
        </p:nvSpPr>
        <p:spPr>
          <a:xfrm>
            <a:off x="7678588" y="994544"/>
            <a:ext cx="446449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"</a:t>
            </a:r>
            <a:r>
              <a:rPr lang="en-US" dirty="0" err="1"/>
              <a:t>devDependencies</a:t>
            </a:r>
            <a:r>
              <a:rPr lang="en-US" dirty="0"/>
              <a:t>": {</a:t>
            </a:r>
          </a:p>
          <a:p>
            <a:r>
              <a:rPr lang="en-US" dirty="0"/>
              <a:t>    "@babel/cli": "^7.1.5",</a:t>
            </a:r>
          </a:p>
          <a:p>
            <a:r>
              <a:rPr lang="en-US" dirty="0"/>
              <a:t>    "@babel/core": "^7.1.6",</a:t>
            </a:r>
          </a:p>
          <a:p>
            <a:r>
              <a:rPr lang="en-US" dirty="0"/>
              <a:t>    "@babel/preset-env": "^7.1.6"</a:t>
            </a:r>
          </a:p>
          <a:p>
            <a:r>
              <a:rPr lang="en-US" dirty="0"/>
              <a:t>  },</a:t>
            </a:r>
          </a:p>
          <a:p>
            <a:endParaRPr lang="en-US" dirty="0"/>
          </a:p>
          <a:p>
            <a:r>
              <a:rPr lang="en-US" dirty="0"/>
              <a:t>  "dependencies": {</a:t>
            </a:r>
          </a:p>
          <a:p>
            <a:r>
              <a:rPr lang="en-US" dirty="0"/>
              <a:t>    "@babel/</a:t>
            </a:r>
            <a:r>
              <a:rPr lang="en-US" dirty="0" err="1"/>
              <a:t>polyfill</a:t>
            </a:r>
            <a:r>
              <a:rPr lang="en-US" dirty="0"/>
              <a:t>": "^7.0.0"</a:t>
            </a:r>
          </a:p>
          <a:p>
            <a:r>
              <a:rPr lang="en-US" dirty="0"/>
              <a:t>  }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xmlns="" id="{667CDEB0-0A58-4E9B-870A-08CFB6ADC45E}"/>
              </a:ext>
            </a:extLst>
          </p:cNvPr>
          <p:cNvSpPr txBox="1"/>
          <p:nvPr/>
        </p:nvSpPr>
        <p:spPr>
          <a:xfrm>
            <a:off x="1719926" y="3397684"/>
            <a:ext cx="53645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npm</a:t>
            </a:r>
            <a:r>
              <a:rPr lang="en-US" sz="2800" dirty="0"/>
              <a:t> install [dependencies with space]</a:t>
            </a: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xmlns="" id="{DFBE0A42-0691-4691-A8CE-F3277A670723}"/>
              </a:ext>
            </a:extLst>
          </p:cNvPr>
          <p:cNvSpPr txBox="1"/>
          <p:nvPr/>
        </p:nvSpPr>
        <p:spPr>
          <a:xfrm>
            <a:off x="1772849" y="4653136"/>
            <a:ext cx="89649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rgbClr val="F5DA5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npm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install @babel/cli @babel/core @babel/preset-env --save-dev</a:t>
            </a:r>
          </a:p>
          <a:p>
            <a:endParaRPr lang="en-US" sz="1800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1800" dirty="0" err="1">
                <a:solidFill>
                  <a:srgbClr val="FFC7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npm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install @babel/</a:t>
            </a: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polyfill</a:t>
            </a:r>
            <a:endParaRPr lang="en-US" sz="1800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42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09A42EB3-FC0A-4F55-AF07-D6D9F193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Transpilers</a:t>
            </a:r>
            <a:r>
              <a:rPr lang="en-US" dirty="0"/>
              <a:t> is</a:t>
            </a:r>
          </a:p>
        </p:txBody>
      </p:sp>
      <p:sp>
        <p:nvSpPr>
          <p:cNvPr id="3" name="ชื่อเรื่อง 1">
            <a:extLst>
              <a:ext uri="{FF2B5EF4-FFF2-40B4-BE49-F238E27FC236}">
                <a16:creationId xmlns:a16="http://schemas.microsoft.com/office/drawing/2014/main" xmlns="" id="{96F1B110-8B47-4BC3-BCCD-5F0ADDFC8FED}"/>
              </a:ext>
            </a:extLst>
          </p:cNvPr>
          <p:cNvSpPr txBox="1">
            <a:spLocks/>
          </p:cNvSpPr>
          <p:nvPr/>
        </p:nvSpPr>
        <p:spPr>
          <a:xfrm>
            <a:off x="1218883" y="2348880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eelawadee" panose="020B0502040204020203" pitchFamily="34" charset="-34"/>
                <a:ea typeface="+mj-ea"/>
                <a:cs typeface="Leelawadee" panose="020B0502040204020203" pitchFamily="34" charset="-34"/>
              </a:defRPr>
            </a:lvl1pPr>
          </a:lstStyle>
          <a:p>
            <a:r>
              <a:rPr lang="en-US" dirty="0" err="1"/>
              <a:t>Polyfill</a:t>
            </a:r>
            <a:r>
              <a:rPr lang="en-US" dirty="0"/>
              <a:t> is</a:t>
            </a:r>
          </a:p>
        </p:txBody>
      </p:sp>
    </p:spTree>
    <p:extLst>
      <p:ext uri="{BB962C8B-B14F-4D97-AF65-F5344CB8AC3E}">
        <p14:creationId xmlns:p14="http://schemas.microsoft.com/office/powerpoint/2010/main" val="302231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xmlns="" id="{9E065666-30B1-4AD1-9ABE-8987D18AC228}"/>
              </a:ext>
            </a:extLst>
          </p:cNvPr>
          <p:cNvSpPr txBox="1"/>
          <p:nvPr/>
        </p:nvSpPr>
        <p:spPr>
          <a:xfrm>
            <a:off x="477788" y="1196752"/>
            <a:ext cx="114492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FFC732"/>
                </a:solidFill>
              </a:rPr>
              <a:t>JavaScript</a:t>
            </a:r>
          </a:p>
          <a:p>
            <a:pPr algn="ctr"/>
            <a:r>
              <a:rPr lang="en-US" sz="8000" b="1" dirty="0">
                <a:solidFill>
                  <a:srgbClr val="92D050"/>
                </a:solidFill>
              </a:rPr>
              <a:t>Runtime</a:t>
            </a:r>
          </a:p>
          <a:p>
            <a:pPr algn="ctr"/>
            <a:r>
              <a:rPr lang="en-US" sz="8000" b="1" dirty="0">
                <a:solidFill>
                  <a:srgbClr val="92D050"/>
                </a:solidFill>
              </a:rPr>
              <a:t>Outside Web Browser</a:t>
            </a:r>
          </a:p>
        </p:txBody>
      </p:sp>
    </p:spTree>
    <p:extLst>
      <p:ext uri="{BB962C8B-B14F-4D97-AF65-F5344CB8AC3E}">
        <p14:creationId xmlns:p14="http://schemas.microsoft.com/office/powerpoint/2010/main" val="196202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04FF7495-40F9-458A-8514-0D9C3056E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export modules (how to)</a:t>
            </a:r>
          </a:p>
        </p:txBody>
      </p:sp>
    </p:spTree>
    <p:extLst>
      <p:ext uri="{BB962C8B-B14F-4D97-AF65-F5344CB8AC3E}">
        <p14:creationId xmlns:p14="http://schemas.microsoft.com/office/powerpoint/2010/main" val="247595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E94F087A-07B7-4BA4-83FF-EAA44544F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with Babel </a:t>
            </a:r>
            <a:r>
              <a:rPr lang="en-US" dirty="0" err="1"/>
              <a:t>transpilers</a:t>
            </a:r>
            <a:r>
              <a:rPr lang="en-US" dirty="0"/>
              <a:t> and node JS</a:t>
            </a:r>
          </a:p>
        </p:txBody>
      </p:sp>
      <p:cxnSp>
        <p:nvCxnSpPr>
          <p:cNvPr id="4" name="ตัวเชื่อมต่อ: หักมุม 3">
            <a:extLst>
              <a:ext uri="{FF2B5EF4-FFF2-40B4-BE49-F238E27FC236}">
                <a16:creationId xmlns:a16="http://schemas.microsoft.com/office/drawing/2014/main" xmlns="" id="{3B0D4763-526E-4BED-A6D8-44A8A70A2818}"/>
              </a:ext>
            </a:extLst>
          </p:cNvPr>
          <p:cNvCxnSpPr>
            <a:cxnSpLocks/>
          </p:cNvCxnSpPr>
          <p:nvPr/>
        </p:nvCxnSpPr>
        <p:spPr>
          <a:xfrm flipV="1">
            <a:off x="2926060" y="2852936"/>
            <a:ext cx="5904656" cy="1800200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8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67A900C5-C123-4C4C-8A4D-63330BC7F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3658419"/>
          </a:xfrm>
        </p:spPr>
        <p:txBody>
          <a:bodyPr/>
          <a:lstStyle/>
          <a:p>
            <a:r>
              <a:rPr lang="en-US" dirty="0"/>
              <a:t>But!! You can not Import export modules in browser </a:t>
            </a:r>
          </a:p>
        </p:txBody>
      </p:sp>
    </p:spTree>
    <p:extLst>
      <p:ext uri="{BB962C8B-B14F-4D97-AF65-F5344CB8AC3E}">
        <p14:creationId xmlns:p14="http://schemas.microsoft.com/office/powerpoint/2010/main" val="177098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กราฟิก 3" descr="หนังสือที่เปิดอยู่">
            <a:extLst>
              <a:ext uri="{FF2B5EF4-FFF2-40B4-BE49-F238E27FC236}">
                <a16:creationId xmlns:a16="http://schemas.microsoft.com/office/drawing/2014/main" xmlns="" id="{4BB3C191-56F3-4733-94BB-72EB31650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294212" y="476672"/>
            <a:ext cx="3600400" cy="3600400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xmlns="" id="{2285EDBA-79D7-41C4-972C-261406B0AF7A}"/>
              </a:ext>
            </a:extLst>
          </p:cNvPr>
          <p:cNvSpPr txBox="1"/>
          <p:nvPr/>
        </p:nvSpPr>
        <p:spPr>
          <a:xfrm>
            <a:off x="1665920" y="4437112"/>
            <a:ext cx="88569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spc="600" dirty="0"/>
              <a:t>Lab://005</a:t>
            </a:r>
          </a:p>
        </p:txBody>
      </p:sp>
    </p:spTree>
    <p:extLst>
      <p:ext uri="{BB962C8B-B14F-4D97-AF65-F5344CB8AC3E}">
        <p14:creationId xmlns:p14="http://schemas.microsoft.com/office/powerpoint/2010/main" val="343461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71E999A3-A3EA-4D1E-A642-76C8AF755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rgbClr val="92D050"/>
                </a:solidFill>
              </a:rPr>
              <a:t>Install Node JS first</a:t>
            </a:r>
          </a:p>
        </p:txBody>
      </p:sp>
      <p:sp>
        <p:nvSpPr>
          <p:cNvPr id="4" name="สี่เหลี่ยมผืนผ้า 3">
            <a:hlinkClick r:id="rId2"/>
            <a:extLst>
              <a:ext uri="{FF2B5EF4-FFF2-40B4-BE49-F238E27FC236}">
                <a16:creationId xmlns:a16="http://schemas.microsoft.com/office/drawing/2014/main" xmlns="" id="{9FBBDCA7-99D7-438D-B898-3144067D86B8}"/>
              </a:ext>
            </a:extLst>
          </p:cNvPr>
          <p:cNvSpPr/>
          <p:nvPr/>
        </p:nvSpPr>
        <p:spPr>
          <a:xfrm>
            <a:off x="3455186" y="1772816"/>
            <a:ext cx="588789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/>
              <a:t>https://nodejs.org</a:t>
            </a:r>
          </a:p>
        </p:txBody>
      </p:sp>
      <p:pic>
        <p:nvPicPr>
          <p:cNvPr id="5" name="รูปภาพ 4">
            <a:hlinkClick r:id="rId3"/>
            <a:extLst>
              <a:ext uri="{FF2B5EF4-FFF2-40B4-BE49-F238E27FC236}">
                <a16:creationId xmlns:a16="http://schemas.microsoft.com/office/drawing/2014/main" xmlns="" id="{8982F81D-61A2-4104-80AB-23F9AA78E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140" y="3062695"/>
            <a:ext cx="5541902" cy="231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1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à¸à¸¥à¸à¸²à¸£à¸à¹à¸à¸«à¸²à¸£à¸¹à¸à¸ à¸²à¸à¸ªà¸³à¸«à¸£à¸±à¸ terminal icon">
            <a:extLst>
              <a:ext uri="{FF2B5EF4-FFF2-40B4-BE49-F238E27FC236}">
                <a16:creationId xmlns:a16="http://schemas.microsoft.com/office/drawing/2014/main" xmlns="" id="{D853DDB3-659B-4A1B-8C52-CEBDEAFE0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300" y="-99392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xmlns="" id="{6E78968F-F046-4B8D-BD90-A00B08B9B1E9}"/>
              </a:ext>
            </a:extLst>
          </p:cNvPr>
          <p:cNvSpPr/>
          <p:nvPr/>
        </p:nvSpPr>
        <p:spPr>
          <a:xfrm>
            <a:off x="7239149" y="3933056"/>
            <a:ext cx="255230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node</a:t>
            </a:r>
            <a:r>
              <a:rPr lang="en-US" sz="4400" dirty="0">
                <a:latin typeface="Fira Code" panose="020B0509050000020004" pitchFamily="49" charset="0"/>
                <a:ea typeface="Fira Code" panose="020B0509050000020004" pitchFamily="49" charset="0"/>
              </a:rPr>
              <a:t> -v</a:t>
            </a:r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xmlns="" id="{90063099-E64F-4F82-9097-B405BB8AFEE7}"/>
              </a:ext>
            </a:extLst>
          </p:cNvPr>
          <p:cNvSpPr/>
          <p:nvPr/>
        </p:nvSpPr>
        <p:spPr>
          <a:xfrm>
            <a:off x="1453061" y="548680"/>
            <a:ext cx="3633239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ea typeface="Fira Code" panose="020B0509050000020004" pitchFamily="49" charset="0"/>
              </a:rPr>
              <a:t>Verify </a:t>
            </a:r>
          </a:p>
          <a:p>
            <a:r>
              <a:rPr lang="en-US" sz="6000" dirty="0">
                <a:ea typeface="Fira Code" panose="020B0509050000020004" pitchFamily="49" charset="0"/>
              </a:rPr>
              <a:t>Installation</a:t>
            </a:r>
          </a:p>
        </p:txBody>
      </p:sp>
    </p:spTree>
    <p:extLst>
      <p:ext uri="{BB962C8B-B14F-4D97-AF65-F5344CB8AC3E}">
        <p14:creationId xmlns:p14="http://schemas.microsoft.com/office/powerpoint/2010/main" val="141586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ชื่อเรื่อง 6"/>
          <p:cNvSpPr>
            <a:spLocks noGrp="1"/>
          </p:cNvSpPr>
          <p:nvPr>
            <p:ph type="title"/>
          </p:nvPr>
        </p:nvSpPr>
        <p:spPr>
          <a:xfrm>
            <a:off x="1218882" y="0"/>
            <a:ext cx="10360501" cy="1223963"/>
          </a:xfrm>
        </p:spPr>
        <p:txBody>
          <a:bodyPr rtlCol="0"/>
          <a:lstStyle/>
          <a:p>
            <a:pPr rtl="0"/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Code Example</a:t>
            </a:r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8" name="ตัวแทนข้อความ 7"/>
          <p:cNvSpPr>
            <a:spLocks noGrp="1"/>
          </p:cNvSpPr>
          <p:nvPr>
            <p:ph type="body" idx="1"/>
          </p:nvPr>
        </p:nvSpPr>
        <p:spPr>
          <a:xfrm>
            <a:off x="1239985" y="1252608"/>
            <a:ext cx="10060105" cy="626368"/>
          </a:xfrm>
        </p:spPr>
        <p:txBody>
          <a:bodyPr rtlCol="0"/>
          <a:lstStyle/>
          <a:p>
            <a:r>
              <a:rPr lang="en-US" dirty="0"/>
              <a:t>CREATING SERVER USING JAVASCRIPT !!</a:t>
            </a:r>
            <a:endParaRPr lang="th-TH" dirty="0"/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xmlns="" id="{603BAC18-131C-4410-A924-191C810B906E}"/>
              </a:ext>
            </a:extLst>
          </p:cNvPr>
          <p:cNvSpPr/>
          <p:nvPr/>
        </p:nvSpPr>
        <p:spPr>
          <a:xfrm>
            <a:off x="1354247" y="2060848"/>
            <a:ext cx="1022513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E97749"/>
                </a:solidFill>
                <a:latin typeface="Fira Code" panose="020B0509050000020004" pitchFamily="49" charset="0"/>
              </a:rPr>
              <a:t>var</a:t>
            </a:r>
            <a:r>
              <a:rPr lang="en-US" sz="1800" dirty="0">
                <a:solidFill>
                  <a:srgbClr val="E4B781"/>
                </a:solidFill>
                <a:latin typeface="Fira Code" panose="020B0509050000020004" pitchFamily="49" charset="0"/>
              </a:rPr>
              <a:t> http</a:t>
            </a:r>
            <a:r>
              <a:rPr lang="en-US" sz="1800" b="1" dirty="0">
                <a:solidFill>
                  <a:srgbClr val="DF769B"/>
                </a:solidFill>
                <a:latin typeface="Fira Code" panose="020B0509050000020004" pitchFamily="49" charset="0"/>
              </a:rPr>
              <a:t> =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sz="1800" dirty="0">
                <a:solidFill>
                  <a:srgbClr val="16A3B6"/>
                </a:solidFill>
                <a:latin typeface="Fira Code" panose="020B0509050000020004" pitchFamily="49" charset="0"/>
              </a:rPr>
              <a:t>require</a:t>
            </a:r>
            <a:r>
              <a:rPr lang="en-US" sz="1800" dirty="0">
                <a:solidFill>
                  <a:srgbClr val="49D6E9"/>
                </a:solidFill>
                <a:latin typeface="Fira Code" panose="020B0509050000020004" pitchFamily="49" charset="0"/>
              </a:rPr>
              <a:t>(</a:t>
            </a:r>
            <a:r>
              <a:rPr lang="en-US" sz="1800" dirty="0">
                <a:solidFill>
                  <a:srgbClr val="49E9A6"/>
                </a:solidFill>
                <a:latin typeface="Fira Code" panose="020B0509050000020004" pitchFamily="49" charset="0"/>
              </a:rPr>
              <a:t>'http'</a:t>
            </a:r>
            <a:r>
              <a:rPr lang="en-US" sz="1800" dirty="0">
                <a:solidFill>
                  <a:srgbClr val="49D6E9"/>
                </a:solidFill>
                <a:latin typeface="Fira Code" panose="020B0509050000020004" pitchFamily="49" charset="0"/>
              </a:rPr>
              <a:t>)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/>
            </a:r>
            <a:b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</a:br>
            <a:r>
              <a:rPr lang="en-US" sz="1800" dirty="0">
                <a:solidFill>
                  <a:srgbClr val="E97749"/>
                </a:solidFill>
                <a:latin typeface="Fira Code" panose="020B0509050000020004" pitchFamily="49" charset="0"/>
              </a:rPr>
              <a:t>var</a:t>
            </a:r>
            <a:r>
              <a:rPr lang="en-US" sz="1800" dirty="0">
                <a:solidFill>
                  <a:srgbClr val="E4B781"/>
                </a:solidFill>
                <a:latin typeface="Fira Code" panose="020B0509050000020004" pitchFamily="49" charset="0"/>
              </a:rPr>
              <a:t> hostname</a:t>
            </a:r>
            <a:r>
              <a:rPr lang="en-US" sz="1800" b="1" dirty="0">
                <a:solidFill>
                  <a:srgbClr val="DF769B"/>
                </a:solidFill>
                <a:latin typeface="Fira Code" panose="020B0509050000020004" pitchFamily="49" charset="0"/>
              </a:rPr>
              <a:t> =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sz="1800" dirty="0">
                <a:solidFill>
                  <a:srgbClr val="49E9A6"/>
                </a:solidFill>
                <a:latin typeface="Fira Code" panose="020B0509050000020004" pitchFamily="49" charset="0"/>
              </a:rPr>
              <a:t>'localhost'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E97749"/>
                </a:solidFill>
                <a:latin typeface="Fira Code" panose="020B0509050000020004" pitchFamily="49" charset="0"/>
              </a:rPr>
              <a:t>var</a:t>
            </a:r>
            <a:r>
              <a:rPr lang="en-US" sz="1800" dirty="0">
                <a:solidFill>
                  <a:srgbClr val="E4B781"/>
                </a:solidFill>
                <a:latin typeface="Fira Code" panose="020B0509050000020004" pitchFamily="49" charset="0"/>
              </a:rPr>
              <a:t> port</a:t>
            </a:r>
            <a:r>
              <a:rPr lang="en-US" sz="1800" b="1" dirty="0">
                <a:solidFill>
                  <a:srgbClr val="DF769B"/>
                </a:solidFill>
                <a:latin typeface="Fira Code" panose="020B0509050000020004" pitchFamily="49" charset="0"/>
              </a:rPr>
              <a:t> =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sz="1800" dirty="0">
                <a:solidFill>
                  <a:srgbClr val="7060EB"/>
                </a:solidFill>
                <a:latin typeface="Fira Code" panose="020B0509050000020004" pitchFamily="49" charset="0"/>
              </a:rPr>
              <a:t>3000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/>
            </a:r>
            <a:b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</a:br>
            <a:r>
              <a:rPr lang="en-US" sz="1800" dirty="0">
                <a:solidFill>
                  <a:srgbClr val="E97749"/>
                </a:solidFill>
                <a:latin typeface="Fira Code" panose="020B0509050000020004" pitchFamily="49" charset="0"/>
              </a:rPr>
              <a:t>var</a:t>
            </a:r>
            <a:r>
              <a:rPr lang="en-US" sz="1800" dirty="0">
                <a:solidFill>
                  <a:srgbClr val="E4B781"/>
                </a:solidFill>
                <a:latin typeface="Fira Code" panose="020B0509050000020004" pitchFamily="49" charset="0"/>
              </a:rPr>
              <a:t> server</a:t>
            </a:r>
            <a:r>
              <a:rPr lang="en-US" sz="1800" b="1" dirty="0">
                <a:solidFill>
                  <a:srgbClr val="DF769B"/>
                </a:solidFill>
                <a:latin typeface="Fira Code" panose="020B0509050000020004" pitchFamily="49" charset="0"/>
              </a:rPr>
              <a:t> =</a:t>
            </a:r>
            <a:r>
              <a:rPr lang="en-US" sz="1800" dirty="0">
                <a:solidFill>
                  <a:srgbClr val="E4B781"/>
                </a:solidFill>
                <a:latin typeface="Fira Code" panose="020B0509050000020004" pitchFamily="49" charset="0"/>
              </a:rPr>
              <a:t> </a:t>
            </a:r>
            <a:r>
              <a:rPr lang="en-US" sz="1800" dirty="0" err="1">
                <a:solidFill>
                  <a:srgbClr val="E4B781"/>
                </a:solidFill>
                <a:latin typeface="Fira Code" panose="020B0509050000020004" pitchFamily="49" charset="0"/>
              </a:rPr>
              <a:t>http</a:t>
            </a:r>
            <a:r>
              <a:rPr lang="en-US" sz="1800" b="1" dirty="0" err="1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sz="1800" dirty="0" err="1">
                <a:solidFill>
                  <a:srgbClr val="16A3B6"/>
                </a:solidFill>
                <a:latin typeface="Fira Code" panose="020B0509050000020004" pitchFamily="49" charset="0"/>
              </a:rPr>
              <a:t>createServer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(</a:t>
            </a:r>
            <a:r>
              <a:rPr lang="en-US" sz="1800" i="1" dirty="0">
                <a:solidFill>
                  <a:srgbClr val="E97749"/>
                </a:solidFill>
                <a:latin typeface="Fira Code" panose="020B0509050000020004" pitchFamily="49" charset="0"/>
              </a:rPr>
              <a:t>function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sz="1800" dirty="0">
                <a:solidFill>
                  <a:srgbClr val="49D6E9"/>
                </a:solidFill>
                <a:latin typeface="Fira Code" panose="020B0509050000020004" pitchFamily="49" charset="0"/>
              </a:rPr>
              <a:t>(</a:t>
            </a:r>
            <a:r>
              <a:rPr lang="en-US" sz="1800" dirty="0">
                <a:solidFill>
                  <a:srgbClr val="E4B781"/>
                </a:solidFill>
                <a:latin typeface="Fira Code" panose="020B0509050000020004" pitchFamily="49" charset="0"/>
              </a:rPr>
              <a:t>req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,</a:t>
            </a:r>
            <a:r>
              <a:rPr lang="en-US" sz="1800" dirty="0">
                <a:solidFill>
                  <a:srgbClr val="E4B781"/>
                </a:solidFill>
                <a:latin typeface="Fira Code" panose="020B0509050000020004" pitchFamily="49" charset="0"/>
              </a:rPr>
              <a:t> res</a:t>
            </a:r>
            <a:r>
              <a:rPr lang="en-US" sz="1800" dirty="0">
                <a:solidFill>
                  <a:srgbClr val="49D6E9"/>
                </a:solidFill>
                <a:latin typeface="Fira Code" panose="020B0509050000020004" pitchFamily="49" charset="0"/>
              </a:rPr>
              <a:t>)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 {</a:t>
            </a:r>
          </a:p>
          <a:p>
            <a:r>
              <a:rPr lang="en-US" sz="1800" dirty="0">
                <a:solidFill>
                  <a:srgbClr val="E4B781"/>
                </a:solidFill>
                <a:latin typeface="Fira Code" panose="020B0509050000020004" pitchFamily="49" charset="0"/>
              </a:rPr>
              <a:t>    </a:t>
            </a:r>
            <a:r>
              <a:rPr lang="en-US" sz="1800" dirty="0" err="1">
                <a:solidFill>
                  <a:srgbClr val="E4B781"/>
                </a:solidFill>
                <a:latin typeface="Fira Code" panose="020B0509050000020004" pitchFamily="49" charset="0"/>
              </a:rPr>
              <a:t>res</a:t>
            </a:r>
            <a:r>
              <a:rPr lang="en-US" sz="1800" b="1" dirty="0" err="1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sz="1800" i="1" dirty="0" err="1">
                <a:solidFill>
                  <a:srgbClr val="E4B781"/>
                </a:solidFill>
                <a:latin typeface="Fira Code" panose="020B0509050000020004" pitchFamily="49" charset="0"/>
              </a:rPr>
              <a:t>statusCode</a:t>
            </a:r>
            <a:r>
              <a:rPr lang="en-US" sz="1800" b="1" dirty="0">
                <a:solidFill>
                  <a:srgbClr val="DF769B"/>
                </a:solidFill>
                <a:latin typeface="Fira Code" panose="020B0509050000020004" pitchFamily="49" charset="0"/>
              </a:rPr>
              <a:t> =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sz="1800" dirty="0">
                <a:solidFill>
                  <a:srgbClr val="7060EB"/>
                </a:solidFill>
                <a:latin typeface="Fira Code" panose="020B0509050000020004" pitchFamily="49" charset="0"/>
              </a:rPr>
              <a:t>200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E4B781"/>
                </a:solidFill>
                <a:latin typeface="Fira Code" panose="020B0509050000020004" pitchFamily="49" charset="0"/>
              </a:rPr>
              <a:t>    </a:t>
            </a:r>
            <a:r>
              <a:rPr lang="en-US" sz="1800" dirty="0" err="1">
                <a:solidFill>
                  <a:srgbClr val="E4B781"/>
                </a:solidFill>
                <a:latin typeface="Fira Code" panose="020B0509050000020004" pitchFamily="49" charset="0"/>
              </a:rPr>
              <a:t>res</a:t>
            </a:r>
            <a:r>
              <a:rPr lang="en-US" sz="1800" b="1" dirty="0" err="1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sz="1800" dirty="0" err="1">
                <a:solidFill>
                  <a:srgbClr val="16A3B6"/>
                </a:solidFill>
                <a:latin typeface="Fira Code" panose="020B0509050000020004" pitchFamily="49" charset="0"/>
              </a:rPr>
              <a:t>setHeader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(</a:t>
            </a:r>
            <a:r>
              <a:rPr lang="en-US" sz="1800" dirty="0">
                <a:solidFill>
                  <a:srgbClr val="49E9A6"/>
                </a:solidFill>
                <a:latin typeface="Fira Code" panose="020B0509050000020004" pitchFamily="49" charset="0"/>
              </a:rPr>
              <a:t>'Content-Type'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, </a:t>
            </a:r>
            <a:r>
              <a:rPr lang="en-US" sz="1800" dirty="0">
                <a:solidFill>
                  <a:srgbClr val="49E9A6"/>
                </a:solidFill>
                <a:latin typeface="Fira Code" panose="020B0509050000020004" pitchFamily="49" charset="0"/>
              </a:rPr>
              <a:t>'text/plain’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E4B781"/>
                </a:solidFill>
                <a:latin typeface="Fira Code" panose="020B0509050000020004" pitchFamily="49" charset="0"/>
              </a:rPr>
              <a:t>    </a:t>
            </a:r>
            <a:r>
              <a:rPr lang="en-US" sz="1800" dirty="0" err="1">
                <a:solidFill>
                  <a:srgbClr val="E4B781"/>
                </a:solidFill>
                <a:latin typeface="Fira Code" panose="020B0509050000020004" pitchFamily="49" charset="0"/>
              </a:rPr>
              <a:t>res</a:t>
            </a:r>
            <a:r>
              <a:rPr lang="en-US" sz="1800" b="1" dirty="0" err="1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sz="1800" dirty="0" err="1">
                <a:solidFill>
                  <a:srgbClr val="16A3B6"/>
                </a:solidFill>
                <a:latin typeface="Fira Code" panose="020B0509050000020004" pitchFamily="49" charset="0"/>
              </a:rPr>
              <a:t>end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(</a:t>
            </a:r>
            <a:r>
              <a:rPr lang="en-US" sz="1800" dirty="0">
                <a:solidFill>
                  <a:srgbClr val="49E9A6"/>
                </a:solidFill>
                <a:latin typeface="Fira Code" panose="020B0509050000020004" pitchFamily="49" charset="0"/>
              </a:rPr>
              <a:t>'hello from server!!'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});</a:t>
            </a:r>
          </a:p>
          <a:p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/>
            </a:r>
            <a:b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</a:br>
            <a:r>
              <a:rPr lang="en-US" sz="1800" dirty="0" err="1">
                <a:solidFill>
                  <a:srgbClr val="E4B781"/>
                </a:solidFill>
                <a:latin typeface="Fira Code" panose="020B0509050000020004" pitchFamily="49" charset="0"/>
              </a:rPr>
              <a:t>server</a:t>
            </a:r>
            <a:r>
              <a:rPr lang="en-US" sz="1800" b="1" dirty="0" err="1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sz="1800" dirty="0" err="1">
                <a:solidFill>
                  <a:srgbClr val="16A3B6"/>
                </a:solidFill>
                <a:latin typeface="Fira Code" panose="020B0509050000020004" pitchFamily="49" charset="0"/>
              </a:rPr>
              <a:t>listen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(</a:t>
            </a:r>
            <a:r>
              <a:rPr lang="en-US" sz="1800" dirty="0">
                <a:solidFill>
                  <a:srgbClr val="E4B781"/>
                </a:solidFill>
                <a:latin typeface="Fira Code" panose="020B0509050000020004" pitchFamily="49" charset="0"/>
              </a:rPr>
              <a:t>port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,</a:t>
            </a:r>
            <a:r>
              <a:rPr lang="en-US" sz="1800" dirty="0">
                <a:solidFill>
                  <a:srgbClr val="E4B781"/>
                </a:solidFill>
                <a:latin typeface="Fira Code" panose="020B0509050000020004" pitchFamily="49" charset="0"/>
              </a:rPr>
              <a:t> hostname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, </a:t>
            </a:r>
            <a:r>
              <a:rPr lang="en-US" sz="1800" i="1" dirty="0">
                <a:solidFill>
                  <a:srgbClr val="E97749"/>
                </a:solidFill>
                <a:latin typeface="Fira Code" panose="020B0509050000020004" pitchFamily="49" charset="0"/>
              </a:rPr>
              <a:t>function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sz="1800" dirty="0">
                <a:solidFill>
                  <a:srgbClr val="49D6E9"/>
                </a:solidFill>
                <a:latin typeface="Fira Code" panose="020B0509050000020004" pitchFamily="49" charset="0"/>
              </a:rPr>
              <a:t>()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 {</a:t>
            </a:r>
          </a:p>
          <a:p>
            <a:r>
              <a:rPr lang="en-US" sz="1800" dirty="0">
                <a:solidFill>
                  <a:srgbClr val="49D6E9"/>
                </a:solidFill>
                <a:latin typeface="Fira Code" panose="020B0509050000020004" pitchFamily="49" charset="0"/>
              </a:rPr>
              <a:t>    console</a:t>
            </a:r>
            <a:r>
              <a:rPr lang="en-US" sz="1800" b="1" dirty="0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sz="1800" dirty="0">
                <a:solidFill>
                  <a:srgbClr val="49D6E9"/>
                </a:solidFill>
                <a:latin typeface="Fira Code" panose="020B0509050000020004" pitchFamily="49" charset="0"/>
              </a:rPr>
              <a:t>log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(</a:t>
            </a:r>
            <a:r>
              <a:rPr lang="en-US" sz="1800" dirty="0">
                <a:solidFill>
                  <a:srgbClr val="49E9A6"/>
                </a:solidFill>
                <a:latin typeface="Fira Code" panose="020B0509050000020004" pitchFamily="49" charset="0"/>
              </a:rPr>
              <a:t>'Server running at http://'</a:t>
            </a:r>
            <a:r>
              <a:rPr lang="en-US" sz="1800" b="1" dirty="0">
                <a:solidFill>
                  <a:srgbClr val="DF769B"/>
                </a:solidFill>
                <a:latin typeface="Fira Code" panose="020B0509050000020004" pitchFamily="49" charset="0"/>
              </a:rPr>
              <a:t> +</a:t>
            </a:r>
            <a:r>
              <a:rPr lang="en-US" sz="1800" dirty="0">
                <a:solidFill>
                  <a:srgbClr val="E4B781"/>
                </a:solidFill>
                <a:latin typeface="Fira Code" panose="020B0509050000020004" pitchFamily="49" charset="0"/>
              </a:rPr>
              <a:t> hostname</a:t>
            </a:r>
            <a:r>
              <a:rPr lang="en-US" sz="1800" b="1" dirty="0">
                <a:solidFill>
                  <a:srgbClr val="DF769B"/>
                </a:solidFill>
                <a:latin typeface="Fira Code" panose="020B0509050000020004" pitchFamily="49" charset="0"/>
              </a:rPr>
              <a:t> +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sz="1800" dirty="0">
                <a:solidFill>
                  <a:srgbClr val="49E9A6"/>
                </a:solidFill>
                <a:latin typeface="Fira Code" panose="020B0509050000020004" pitchFamily="49" charset="0"/>
              </a:rPr>
              <a:t>':'</a:t>
            </a:r>
            <a:r>
              <a:rPr lang="en-US" sz="1800" b="1" dirty="0">
                <a:solidFill>
                  <a:srgbClr val="DF769B"/>
                </a:solidFill>
                <a:latin typeface="Fira Code" panose="020B0509050000020004" pitchFamily="49" charset="0"/>
              </a:rPr>
              <a:t> +</a:t>
            </a:r>
            <a:r>
              <a:rPr lang="en-US" sz="1800" dirty="0">
                <a:solidFill>
                  <a:srgbClr val="E4B781"/>
                </a:solidFill>
                <a:latin typeface="Fira Code" panose="020B0509050000020004" pitchFamily="49" charset="0"/>
              </a:rPr>
              <a:t> port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});</a:t>
            </a:r>
            <a:endParaRPr lang="en-US" sz="1800" b="0" dirty="0">
              <a:solidFill>
                <a:srgbClr val="B2CACD"/>
              </a:solidFill>
              <a:effectLst/>
              <a:latin typeface="Fira Code" panose="020B0509050000020004" pitchFamily="49" charset="0"/>
            </a:endParaRPr>
          </a:p>
        </p:txBody>
      </p:sp>
      <p:pic>
        <p:nvPicPr>
          <p:cNvPr id="9" name="Picture 5" descr="à¸à¸¥à¸à¸²à¸£à¸à¹à¸à¸«à¸²à¸£à¸¹à¸à¸ à¸²à¸à¸ªà¸³à¸«à¸£à¸±à¸ terminal icon">
            <a:extLst>
              <a:ext uri="{FF2B5EF4-FFF2-40B4-BE49-F238E27FC236}">
                <a16:creationId xmlns:a16="http://schemas.microsoft.com/office/drawing/2014/main" xmlns="" id="{6E349DED-16D2-4050-886C-52FE3805F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794" y="139820"/>
            <a:ext cx="1830092" cy="1830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42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กราฟิก 3" descr="หนังสือที่เปิดอยู่">
            <a:extLst>
              <a:ext uri="{FF2B5EF4-FFF2-40B4-BE49-F238E27FC236}">
                <a16:creationId xmlns:a16="http://schemas.microsoft.com/office/drawing/2014/main" xmlns="" id="{4BB3C191-56F3-4733-94BB-72EB31650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294212" y="476672"/>
            <a:ext cx="3600400" cy="3600400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xmlns="" id="{2285EDBA-79D7-41C4-972C-261406B0AF7A}"/>
              </a:ext>
            </a:extLst>
          </p:cNvPr>
          <p:cNvSpPr txBox="1"/>
          <p:nvPr/>
        </p:nvSpPr>
        <p:spPr>
          <a:xfrm>
            <a:off x="1665920" y="4437112"/>
            <a:ext cx="88569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spc="600" dirty="0"/>
              <a:t>Lab://001</a:t>
            </a:r>
          </a:p>
        </p:txBody>
      </p:sp>
    </p:spTree>
    <p:extLst>
      <p:ext uri="{BB962C8B-B14F-4D97-AF65-F5344CB8AC3E}">
        <p14:creationId xmlns:p14="http://schemas.microsoft.com/office/powerpoint/2010/main" val="385118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à¸à¸¥à¸à¸²à¸£à¸à¹à¸à¸«à¸²à¸£à¸¹à¸à¸ à¸²à¸à¸ªà¸³à¸«à¸£à¸±à¸ npm logo">
            <a:extLst>
              <a:ext uri="{FF2B5EF4-FFF2-40B4-BE49-F238E27FC236}">
                <a16:creationId xmlns:a16="http://schemas.microsoft.com/office/drawing/2014/main" xmlns="" id="{A46E512A-A331-472B-8AED-55869CAE4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476672"/>
            <a:ext cx="9983437" cy="388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xmlns="" id="{F32BC8C0-4FC5-4BE8-955A-101855364E8B}"/>
              </a:ext>
            </a:extLst>
          </p:cNvPr>
          <p:cNvSpPr/>
          <p:nvPr/>
        </p:nvSpPr>
        <p:spPr>
          <a:xfrm>
            <a:off x="477788" y="5373216"/>
            <a:ext cx="74888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spc="300" dirty="0">
                <a:highlight>
                  <a:srgbClr val="CB3837"/>
                </a:highlight>
              </a:rPr>
              <a:t>N</a:t>
            </a:r>
            <a:r>
              <a:rPr lang="en-US" sz="4800" spc="300" dirty="0"/>
              <a:t>ode </a:t>
            </a:r>
            <a:r>
              <a:rPr lang="en-US" sz="4800" spc="300" dirty="0">
                <a:highlight>
                  <a:srgbClr val="CB3837"/>
                </a:highlight>
              </a:rPr>
              <a:t>P</a:t>
            </a:r>
            <a:r>
              <a:rPr lang="en-US" sz="4800" spc="300" dirty="0"/>
              <a:t>ackage </a:t>
            </a:r>
            <a:r>
              <a:rPr lang="en-US" sz="4800" spc="300" dirty="0">
                <a:highlight>
                  <a:srgbClr val="CB3837"/>
                </a:highlight>
              </a:rPr>
              <a:t>M</a:t>
            </a:r>
            <a:r>
              <a:rPr lang="en-US" sz="4800" spc="300" dirty="0"/>
              <a:t>anager</a:t>
            </a:r>
          </a:p>
        </p:txBody>
      </p:sp>
    </p:spTree>
    <p:extLst>
      <p:ext uri="{BB962C8B-B14F-4D97-AF65-F5344CB8AC3E}">
        <p14:creationId xmlns:p14="http://schemas.microsoft.com/office/powerpoint/2010/main" val="89054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เทคโนโลยี 16 x 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53_TF02787990" id="{95A50E2A-AC5E-4DB4-9171-4DA4A2907034}" vid="{B3B71228-F1D8-43B6-9360-D9469D780E05}"/>
    </a:ext>
  </a:extLst>
</a:theme>
</file>

<file path=ppt/theme/theme2.xml><?xml version="1.0" encoding="utf-8"?>
<a:theme xmlns:a="http://schemas.openxmlformats.org/drawingml/2006/main" name="ธีมของ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ธีมของ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C67BEE-D13F-4BD2-98A5-34D8A0977F68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4873beb7-5857-4685-be1f-d57550cc96cc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งานนำเสนอเส้นวงจรสามเส้น (หน้าจอกว้าง)</Template>
  <TotalTime>967</TotalTime>
  <Words>558</Words>
  <Application>Microsoft Office PowerPoint</Application>
  <PresentationFormat>Custom</PresentationFormat>
  <Paragraphs>185</Paragraphs>
  <Slides>43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Fira Code</vt:lpstr>
      <vt:lpstr>Leelawadee</vt:lpstr>
      <vt:lpstr>Open Sans</vt:lpstr>
      <vt:lpstr>เทคโนโลยี 16 x 9</vt:lpstr>
      <vt:lpstr>Modern JavaScript [ ES6++ ]</vt:lpstr>
      <vt:lpstr>Table of content</vt:lpstr>
      <vt:lpstr>PowerPoint Presentation</vt:lpstr>
      <vt:lpstr>PowerPoint Presentation</vt:lpstr>
      <vt:lpstr>Install Node JS first</vt:lpstr>
      <vt:lpstr>PowerPoint Presentation</vt:lpstr>
      <vt:lpstr>Code Example</vt:lpstr>
      <vt:lpstr>PowerPoint Presentation</vt:lpstr>
      <vt:lpstr>PowerPoint Presentation</vt:lpstr>
      <vt:lpstr>PowerPoint Presentation</vt:lpstr>
      <vt:lpstr>What is npm?</vt:lpstr>
      <vt:lpstr>PowerPoint Presentation</vt:lpstr>
      <vt:lpstr>package.json and the very first npm command</vt:lpstr>
      <vt:lpstr>{     "name": "my-package-name",     "version": "0.0.1",     "description": "package-description",     "main": "index.js",     "scripts": {         "test": "echo \"Error: no test specified\" &amp;&amp; exit 1"     },     "author": "Chayut Ruksomya",     "license": "MIT" } </vt:lpstr>
      <vt:lpstr>To install dependency</vt:lpstr>
      <vt:lpstr>PowerPoint Presentation</vt:lpstr>
      <vt:lpstr>PowerPoint Presentation</vt:lpstr>
      <vt:lpstr>Intro to ES6</vt:lpstr>
      <vt:lpstr>1.  let var const</vt:lpstr>
      <vt:lpstr>2. Template String</vt:lpstr>
      <vt:lpstr>3. Arrow Function =&gt; …. </vt:lpstr>
      <vt:lpstr>Why Arrow??</vt:lpstr>
      <vt:lpstr>() =&gt; {            }</vt:lpstr>
      <vt:lpstr>4. rest and spread</vt:lpstr>
      <vt:lpstr>rest and spread</vt:lpstr>
      <vt:lpstr>5. destructuring </vt:lpstr>
      <vt:lpstr>6. Functional programming?? </vt:lpstr>
      <vt:lpstr>PowerPoint Presentation</vt:lpstr>
      <vt:lpstr>ES6 Advance</vt:lpstr>
      <vt:lpstr>PowerPoint Presentation</vt:lpstr>
      <vt:lpstr>1. Callback VS Promise</vt:lpstr>
      <vt:lpstr>2. Async Await</vt:lpstr>
      <vt:lpstr>3. Promise to Async await</vt:lpstr>
      <vt:lpstr>4. Class</vt:lpstr>
      <vt:lpstr>PowerPoint Presentation</vt:lpstr>
      <vt:lpstr>Day one End</vt:lpstr>
      <vt:lpstr>PowerPoint Presentation</vt:lpstr>
      <vt:lpstr>Installation with npm (mutiple dependency)</vt:lpstr>
      <vt:lpstr>Transpilers is</vt:lpstr>
      <vt:lpstr>Import export modules (how to)</vt:lpstr>
      <vt:lpstr>Workflow with Babel transpilers and node JS</vt:lpstr>
      <vt:lpstr>But!! You can not Import export modules in browser 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JavaScript</dc:title>
  <dc:creator>Chayut Ruksomya</dc:creator>
  <cp:lastModifiedBy>Chayut</cp:lastModifiedBy>
  <cp:revision>195</cp:revision>
  <dcterms:created xsi:type="dcterms:W3CDTF">2018-12-06T14:25:03Z</dcterms:created>
  <dcterms:modified xsi:type="dcterms:W3CDTF">2018-12-18T02:22:06Z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